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handoutMasterIdLst>
    <p:handoutMasterId r:id="rId40"/>
  </p:handoutMasterIdLst>
  <p:sldIdLst>
    <p:sldId id="256" r:id="rId2"/>
    <p:sldId id="616" r:id="rId3"/>
    <p:sldId id="290" r:id="rId4"/>
    <p:sldId id="275" r:id="rId5"/>
    <p:sldId id="258" r:id="rId6"/>
    <p:sldId id="277" r:id="rId7"/>
    <p:sldId id="641" r:id="rId8"/>
    <p:sldId id="644" r:id="rId9"/>
    <p:sldId id="276" r:id="rId10"/>
    <p:sldId id="291" r:id="rId11"/>
    <p:sldId id="278" r:id="rId12"/>
    <p:sldId id="643" r:id="rId13"/>
    <p:sldId id="642" r:id="rId14"/>
    <p:sldId id="629" r:id="rId15"/>
    <p:sldId id="281" r:id="rId16"/>
    <p:sldId id="282" r:id="rId17"/>
    <p:sldId id="617" r:id="rId18"/>
    <p:sldId id="292" r:id="rId19"/>
    <p:sldId id="645" r:id="rId20"/>
    <p:sldId id="630" r:id="rId21"/>
    <p:sldId id="631" r:id="rId22"/>
    <p:sldId id="632" r:id="rId23"/>
    <p:sldId id="633" r:id="rId24"/>
    <p:sldId id="634" r:id="rId25"/>
    <p:sldId id="635" r:id="rId26"/>
    <p:sldId id="637" r:id="rId27"/>
    <p:sldId id="640" r:id="rId28"/>
    <p:sldId id="619" r:id="rId29"/>
    <p:sldId id="620" r:id="rId30"/>
    <p:sldId id="622" r:id="rId31"/>
    <p:sldId id="646" r:id="rId32"/>
    <p:sldId id="623" r:id="rId33"/>
    <p:sldId id="627" r:id="rId34"/>
    <p:sldId id="638" r:id="rId35"/>
    <p:sldId id="639" r:id="rId36"/>
    <p:sldId id="287" r:id="rId37"/>
    <p:sldId id="293" r:id="rId38"/>
    <p:sldId id="28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hew Quigley" initials="MQ" lastIdx="1" clrIdx="0">
    <p:extLst>
      <p:ext uri="{19B8F6BF-5375-455C-9EA6-DF929625EA0E}">
        <p15:presenceInfo xmlns:p15="http://schemas.microsoft.com/office/powerpoint/2012/main" userId="S-1-5-21-948756243-734778046-674738317-1155148" providerId="AD"/>
      </p:ext>
    </p:extLst>
  </p:cmAuthor>
  <p:cmAuthor id="2" name="Mahima Choudhary" initials="MC" lastIdx="9" clrIdx="1">
    <p:extLst>
      <p:ext uri="{19B8F6BF-5375-455C-9EA6-DF929625EA0E}">
        <p15:presenceInfo xmlns:p15="http://schemas.microsoft.com/office/powerpoint/2012/main" userId="S-1-5-21-948756243-734778046-674738317-137233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B8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76"/>
    <p:restoredTop sz="96318"/>
  </p:normalViewPr>
  <p:slideViewPr>
    <p:cSldViewPr snapToGrid="0" snapToObjects="1">
      <p:cViewPr varScale="1">
        <p:scale>
          <a:sx n="109" d="100"/>
          <a:sy n="109" d="100"/>
        </p:scale>
        <p:origin x="600" y="132"/>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Prescribing</a:t>
            </a:r>
            <a:r>
              <a:rPr lang="en-US" baseline="0" dirty="0"/>
              <a:t> gap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'Prescribing gap - lipids'!$B$1</c:f>
              <c:strCache>
                <c:ptCount val="1"/>
                <c:pt idx="0">
                  <c:v>Percentage</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81DF-D746-BA23-5664C83B736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81DF-D746-BA23-5664C83B7366}"/>
              </c:ext>
            </c:extLst>
          </c:dPt>
          <c:cat>
            <c:strRef>
              <c:f>'Prescribing gap - lipids'!$A$2:$A$3</c:f>
              <c:strCache>
                <c:ptCount val="2"/>
                <c:pt idx="0">
                  <c:v>Not on lipid lowering therapy</c:v>
                </c:pt>
                <c:pt idx="1">
                  <c:v>On lipid lowering therapy</c:v>
                </c:pt>
              </c:strCache>
            </c:strRef>
          </c:cat>
          <c:val>
            <c:numRef>
              <c:f>'Prescribing gap - lipids'!$B$2:$B$3</c:f>
              <c:numCache>
                <c:formatCode>General</c:formatCode>
                <c:ptCount val="2"/>
                <c:pt idx="0">
                  <c:v>51</c:v>
                </c:pt>
                <c:pt idx="1">
                  <c:v>49</c:v>
                </c:pt>
              </c:numCache>
            </c:numRef>
          </c:val>
          <c:extLst>
            <c:ext xmlns:c16="http://schemas.microsoft.com/office/drawing/2014/chart" uri="{C3380CC4-5D6E-409C-BE32-E72D297353CC}">
              <c16:uniqueId val="{00000000-81DF-D746-BA23-5664C83B73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Treatment gap</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3-2C80-2246-9630-F6957D51D20C}"/>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2-2C80-2246-9630-F6957D51D2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F1-EB42-B26F-58CFFAE810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F1-EB42-B26F-58CFFAE810C1}"/>
              </c:ext>
            </c:extLst>
          </c:dPt>
          <c:cat>
            <c:strRef>
              <c:f>Sheet1!$A$2:$A$5</c:f>
              <c:strCache>
                <c:ptCount val="2"/>
                <c:pt idx="0">
                  <c:v>Not meeting target</c:v>
                </c:pt>
                <c:pt idx="1">
                  <c:v>Meeting target</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0-2C80-2246-9630-F6957D51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Prescribing</a:t>
            </a:r>
            <a:r>
              <a:rPr lang="en-US" baseline="0" dirty="0"/>
              <a:t> gap</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'Prescribing gap - lipids'!$B$1</c:f>
              <c:strCache>
                <c:ptCount val="1"/>
                <c:pt idx="0">
                  <c:v>Percentage</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2-81DF-D746-BA23-5664C83B736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81DF-D746-BA23-5664C83B7366}"/>
              </c:ext>
            </c:extLst>
          </c:dPt>
          <c:cat>
            <c:strRef>
              <c:f>'Prescribing gap - lipids'!$A$2:$A$3</c:f>
              <c:strCache>
                <c:ptCount val="2"/>
                <c:pt idx="0">
                  <c:v>Not on lipid lowering therapy</c:v>
                </c:pt>
                <c:pt idx="1">
                  <c:v>On lipid lowering therapy</c:v>
                </c:pt>
              </c:strCache>
            </c:strRef>
          </c:cat>
          <c:val>
            <c:numRef>
              <c:f>'Prescribing gap - lipids'!$B$2:$B$3</c:f>
              <c:numCache>
                <c:formatCode>General</c:formatCode>
                <c:ptCount val="2"/>
                <c:pt idx="0">
                  <c:v>51</c:v>
                </c:pt>
                <c:pt idx="1">
                  <c:v>49</c:v>
                </c:pt>
              </c:numCache>
            </c:numRef>
          </c:val>
          <c:extLst>
            <c:ext xmlns:c16="http://schemas.microsoft.com/office/drawing/2014/chart" uri="{C3380CC4-5D6E-409C-BE32-E72D297353CC}">
              <c16:uniqueId val="{00000000-81DF-D746-BA23-5664C83B736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Treatment gap</c:v>
                </c:pt>
              </c:strCache>
            </c:strRef>
          </c:tx>
          <c:dPt>
            <c:idx val="0"/>
            <c:bubble3D val="0"/>
            <c:spPr>
              <a:solidFill>
                <a:srgbClr val="FF0000"/>
              </a:solidFill>
              <a:ln w="19050">
                <a:solidFill>
                  <a:schemeClr val="lt1"/>
                </a:solidFill>
              </a:ln>
              <a:effectLst/>
            </c:spPr>
            <c:extLst>
              <c:ext xmlns:c16="http://schemas.microsoft.com/office/drawing/2014/chart" uri="{C3380CC4-5D6E-409C-BE32-E72D297353CC}">
                <c16:uniqueId val="{00000003-2C80-2246-9630-F6957D51D20C}"/>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2-2C80-2246-9630-F6957D51D20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3F1-EB42-B26F-58CFFAE810C1}"/>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F3F1-EB42-B26F-58CFFAE810C1}"/>
              </c:ext>
            </c:extLst>
          </c:dPt>
          <c:cat>
            <c:strRef>
              <c:f>Sheet1!$A$2:$A$5</c:f>
              <c:strCache>
                <c:ptCount val="2"/>
                <c:pt idx="0">
                  <c:v>Not meeting target</c:v>
                </c:pt>
                <c:pt idx="1">
                  <c:v>Meeting target</c:v>
                </c:pt>
              </c:strCache>
            </c:strRef>
          </c:cat>
          <c:val>
            <c:numRef>
              <c:f>Sheet1!$B$2:$B$5</c:f>
              <c:numCache>
                <c:formatCode>General</c:formatCode>
                <c:ptCount val="4"/>
                <c:pt idx="0">
                  <c:v>40</c:v>
                </c:pt>
                <c:pt idx="1">
                  <c:v>60</c:v>
                </c:pt>
              </c:numCache>
            </c:numRef>
          </c:val>
          <c:extLst>
            <c:ext xmlns:c16="http://schemas.microsoft.com/office/drawing/2014/chart" uri="{C3380CC4-5D6E-409C-BE32-E72D297353CC}">
              <c16:uniqueId val="{00000000-2C80-2246-9630-F6957D51D20C}"/>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2"/>
        <c:delete val="1"/>
      </c:legendEntry>
      <c:legendEntry>
        <c:idx val="3"/>
        <c:delete val="1"/>
      </c:legendEntry>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C7BB0A-18F1-6E4C-8527-61631082A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B9CA2F1-B7BC-7845-95E2-0CE8C8702A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648D563-B2C7-7C49-9FE0-235D4E2C10D7}" type="datetimeFigureOut">
              <a:rPr lang="en-US" smtClean="0"/>
              <a:t>11/26/2024</a:t>
            </a:fld>
            <a:endParaRPr lang="en-US" dirty="0"/>
          </a:p>
        </p:txBody>
      </p:sp>
      <p:sp>
        <p:nvSpPr>
          <p:cNvPr id="4" name="Footer Placeholder 3">
            <a:extLst>
              <a:ext uri="{FF2B5EF4-FFF2-40B4-BE49-F238E27FC236}">
                <a16:creationId xmlns:a16="http://schemas.microsoft.com/office/drawing/2014/main" id="{A191D8BA-0CDF-2F4D-B0E3-968478C767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AF56BDEF-4A25-B044-884D-7DE0F2F7919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56C04AA-3F0C-EE45-8679-1CD9FC029249}" type="slidenum">
              <a:rPr lang="en-US" smtClean="0"/>
              <a:t>‹#›</a:t>
            </a:fld>
            <a:endParaRPr lang="en-US" dirty="0"/>
          </a:p>
        </p:txBody>
      </p:sp>
    </p:spTree>
    <p:extLst>
      <p:ext uri="{BB962C8B-B14F-4D97-AF65-F5344CB8AC3E}">
        <p14:creationId xmlns:p14="http://schemas.microsoft.com/office/powerpoint/2010/main" val="360805008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1EDB44-1D59-A143-A924-9526DA908F5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E96B7AC-C004-854B-9B72-2CB6993F98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6E7AC5D-0835-D944-9FBE-84E861EE6AC4}"/>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5" name="Footer Placeholder 4">
            <a:extLst>
              <a:ext uri="{FF2B5EF4-FFF2-40B4-BE49-F238E27FC236}">
                <a16:creationId xmlns:a16="http://schemas.microsoft.com/office/drawing/2014/main" id="{991BC9E0-0FAA-0247-9924-7A2A7ECC8CA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EA136F-9129-C24B-BB02-C34763001B13}"/>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15129356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90CE6-2005-8F46-97D7-9685AFC6781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F355A34-0A10-C64F-96B8-6175CFD6586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9B32C86-95A4-5E41-A839-C6CC01C720F0}"/>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5" name="Footer Placeholder 4">
            <a:extLst>
              <a:ext uri="{FF2B5EF4-FFF2-40B4-BE49-F238E27FC236}">
                <a16:creationId xmlns:a16="http://schemas.microsoft.com/office/drawing/2014/main" id="{241B2330-B26A-5546-B3AD-B8EF2419658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D61C458-19C0-2344-A4AE-0F23C7E08CC7}"/>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1322133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637D92-FCB0-D546-8BE9-DF31BEF93400}"/>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6CD9BE7-396B-AD4F-ACD7-AA6FC1D38C0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BCAEA3E-DE5E-7643-8581-55E9F00D43D0}"/>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5" name="Footer Placeholder 4">
            <a:extLst>
              <a:ext uri="{FF2B5EF4-FFF2-40B4-BE49-F238E27FC236}">
                <a16:creationId xmlns:a16="http://schemas.microsoft.com/office/drawing/2014/main" id="{8396B705-55A1-5F45-8FA0-A8E351E383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14257C-F2FE-DC47-AC67-A4BEAA86A2DD}"/>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20089662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lide copy_grey">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52867" y="6397304"/>
            <a:ext cx="1267288" cy="368735"/>
          </a:xfrm>
          <a:prstGeom prst="rect">
            <a:avLst/>
          </a:prstGeom>
        </p:spPr>
      </p:pic>
      <p:sp>
        <p:nvSpPr>
          <p:cNvPr id="3" name="Rectangle 2"/>
          <p:cNvSpPr/>
          <p:nvPr userDrawn="1"/>
        </p:nvSpPr>
        <p:spPr>
          <a:xfrm>
            <a:off x="219075" y="85725"/>
            <a:ext cx="2771775" cy="1162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Text Placeholder 17"/>
          <p:cNvSpPr>
            <a:spLocks noGrp="1"/>
          </p:cNvSpPr>
          <p:nvPr>
            <p:ph type="body" sz="quarter" idx="11" hasCustomPrompt="1"/>
          </p:nvPr>
        </p:nvSpPr>
        <p:spPr>
          <a:xfrm>
            <a:off x="306060" y="978761"/>
            <a:ext cx="7451725" cy="466468"/>
          </a:xfrm>
          <a:prstGeom prst="rect">
            <a:avLst/>
          </a:prstGeom>
        </p:spPr>
        <p:txBody>
          <a:bodyPr/>
          <a:lstStyle>
            <a:lvl1pPr marL="0" indent="0">
              <a:buNone/>
              <a:defRPr sz="2400">
                <a:solidFill>
                  <a:schemeClr val="tx1"/>
                </a:solidFill>
                <a:latin typeface="Arial Narrow" panose="020B0606020202030204" pitchFamily="34" charset="0"/>
              </a:defRPr>
            </a:lvl1pPr>
          </a:lstStyle>
          <a:p>
            <a:r>
              <a:rPr lang="en-AU" dirty="0"/>
              <a:t>SUB HEADING (24PT, UPPER CASE)</a:t>
            </a:r>
            <a:endParaRPr lang="en-US" dirty="0"/>
          </a:p>
        </p:txBody>
      </p:sp>
      <p:sp>
        <p:nvSpPr>
          <p:cNvPr id="39" name="Text Placeholder 22"/>
          <p:cNvSpPr>
            <a:spLocks noGrp="1"/>
          </p:cNvSpPr>
          <p:nvPr>
            <p:ph type="body" sz="quarter" idx="13" hasCustomPrompt="1"/>
          </p:nvPr>
        </p:nvSpPr>
        <p:spPr>
          <a:xfrm>
            <a:off x="306060" y="326309"/>
            <a:ext cx="7452026" cy="736956"/>
          </a:xfrm>
          <a:prstGeom prst="rect">
            <a:avLst/>
          </a:prstGeom>
        </p:spPr>
        <p:txBody>
          <a:bodyPr/>
          <a:lstStyle>
            <a:lvl1pPr marL="0" indent="0">
              <a:buNone/>
              <a:defRPr sz="4200" b="1" baseline="0">
                <a:solidFill>
                  <a:schemeClr val="tx1"/>
                </a:solidFill>
                <a:latin typeface="Arial Narrow" panose="020B0606020202030204" pitchFamily="34" charset="0"/>
              </a:defRPr>
            </a:lvl1pPr>
          </a:lstStyle>
          <a:p>
            <a:pPr lvl="0"/>
            <a:r>
              <a:rPr lang="en-US" dirty="0"/>
              <a:t>HEADING (42PT, UPPER CASE)</a:t>
            </a:r>
          </a:p>
        </p:txBody>
      </p:sp>
      <p:sp>
        <p:nvSpPr>
          <p:cNvPr id="40" name="Text Placeholder 17"/>
          <p:cNvSpPr>
            <a:spLocks noGrp="1"/>
          </p:cNvSpPr>
          <p:nvPr>
            <p:ph type="body" sz="quarter" idx="14" hasCustomPrompt="1"/>
          </p:nvPr>
        </p:nvSpPr>
        <p:spPr>
          <a:xfrm>
            <a:off x="306060" y="1729723"/>
            <a:ext cx="10809615" cy="401647"/>
          </a:xfrm>
          <a:prstGeom prst="rect">
            <a:avLst/>
          </a:prstGeom>
        </p:spPr>
        <p:txBody>
          <a:bodyPr/>
          <a:lstStyle>
            <a:lvl1pPr marL="0" indent="0">
              <a:buNone/>
              <a:defRPr sz="2000" b="1" baseline="0">
                <a:solidFill>
                  <a:schemeClr val="tx1"/>
                </a:solidFill>
                <a:latin typeface="Arial Narrow" panose="020B0606020202030204" pitchFamily="34" charset="0"/>
              </a:defRPr>
            </a:lvl1pPr>
          </a:lstStyle>
          <a:p>
            <a:r>
              <a:rPr lang="en-AU" dirty="0"/>
              <a:t>INTRO HEADING 1 (20PT, ARIAL NARROW, UPPER CASE)</a:t>
            </a:r>
          </a:p>
        </p:txBody>
      </p:sp>
      <p:sp>
        <p:nvSpPr>
          <p:cNvPr id="41" name="Text Placeholder 17"/>
          <p:cNvSpPr>
            <a:spLocks noGrp="1"/>
          </p:cNvSpPr>
          <p:nvPr>
            <p:ph type="body" sz="quarter" idx="16" hasCustomPrompt="1"/>
          </p:nvPr>
        </p:nvSpPr>
        <p:spPr>
          <a:xfrm>
            <a:off x="300211" y="2097681"/>
            <a:ext cx="10815464" cy="3299167"/>
          </a:xfrm>
          <a:prstGeom prst="rect">
            <a:avLst/>
          </a:prstGeom>
        </p:spPr>
        <p:txBody>
          <a:bodyPr/>
          <a:lstStyle>
            <a:lvl1pPr marL="0" indent="0">
              <a:buNone/>
              <a:defRPr sz="2000" b="0" baseline="0">
                <a:solidFill>
                  <a:schemeClr val="tx1"/>
                </a:solidFill>
                <a:latin typeface="Arial" panose="020B0604020202020204" pitchFamily="34" charset="0"/>
                <a:cs typeface="Arial" panose="020B0604020202020204" pitchFamily="34" charset="0"/>
              </a:defRPr>
            </a:lvl1pPr>
          </a:lstStyle>
          <a:p>
            <a:r>
              <a:rPr lang="en-AU" dirty="0"/>
              <a:t>Body copy (20pt, Arial) </a:t>
            </a:r>
          </a:p>
          <a:p>
            <a:endParaRPr lang="en-AU" dirty="0"/>
          </a:p>
          <a:p>
            <a:endParaRPr lang="en-AU" dirty="0"/>
          </a:p>
        </p:txBody>
      </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705267" y="6373900"/>
            <a:ext cx="1267288" cy="368735"/>
          </a:xfrm>
          <a:prstGeom prst="rect">
            <a:avLst/>
          </a:prstGeom>
        </p:spPr>
      </p:pic>
      <p:sp>
        <p:nvSpPr>
          <p:cNvPr id="5" name="Rectangle 4"/>
          <p:cNvSpPr/>
          <p:nvPr userDrawn="1"/>
        </p:nvSpPr>
        <p:spPr>
          <a:xfrm>
            <a:off x="0" y="6006108"/>
            <a:ext cx="12192000" cy="870942"/>
          </a:xfrm>
          <a:prstGeom prst="rect">
            <a:avLst/>
          </a:prstGeom>
          <a:solidFill>
            <a:srgbClr val="D2D2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42459" y="6329169"/>
            <a:ext cx="1262009" cy="367200"/>
          </a:xfrm>
          <a:prstGeom prst="rect">
            <a:avLst/>
          </a:prstGeom>
        </p:spPr>
      </p:pic>
    </p:spTree>
    <p:extLst>
      <p:ext uri="{BB962C8B-B14F-4D97-AF65-F5344CB8AC3E}">
        <p14:creationId xmlns:p14="http://schemas.microsoft.com/office/powerpoint/2010/main" val="397251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37FF0-42E1-FA47-811A-9E16A395C141}"/>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E9C1A4F-D663-8144-8AFC-93BF2048872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67B0EAAE-3DA0-E046-8F48-D2237BD16874}"/>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5" name="Footer Placeholder 4">
            <a:extLst>
              <a:ext uri="{FF2B5EF4-FFF2-40B4-BE49-F238E27FC236}">
                <a16:creationId xmlns:a16="http://schemas.microsoft.com/office/drawing/2014/main" id="{CB562529-4FAA-6447-8FA2-5D7DE9788DF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B222BC4-003E-E64D-A140-FFA0F35EB505}"/>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17648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65198-B9FA-314B-BEE1-27E0143F887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4E9F664-9DCF-CB46-8EAF-CF7ECEDC20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28F7330-1D94-684E-986B-23BAA97D9A0A}"/>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5" name="Footer Placeholder 4">
            <a:extLst>
              <a:ext uri="{FF2B5EF4-FFF2-40B4-BE49-F238E27FC236}">
                <a16:creationId xmlns:a16="http://schemas.microsoft.com/office/drawing/2014/main" id="{210E9BE3-AE89-E94F-BFCA-14ED581A72D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1212B95-2DE7-6448-8958-4019FAEE62F6}"/>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1575582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7CB7E-AFC1-354F-A802-995254670BE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F3BCA5C-2E23-C848-A771-7B8184DAA02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2F0A201A-8998-874F-86FD-5C270583E357}"/>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800CBA67-20C4-6041-A2E8-9668FE57C3FB}"/>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6" name="Footer Placeholder 5">
            <a:extLst>
              <a:ext uri="{FF2B5EF4-FFF2-40B4-BE49-F238E27FC236}">
                <a16:creationId xmlns:a16="http://schemas.microsoft.com/office/drawing/2014/main" id="{1581837C-C81D-E346-AD2E-E91E412AEF5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145C91-64DB-5E47-8C17-1A59CE372881}"/>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2626122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514FD-C828-2C46-B3F1-FE9B77F6DF7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4446AEC-1C2C-DF4B-94F3-62A42636AF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F946490-52C1-F541-B4ED-8AAD69DEA11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10ED6DA-6F86-974F-A4A2-090CE29B148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1415BCE-9F52-5844-AD4F-68750063A2B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B7B3B7-5BE0-FC49-9FB3-DC74AA639E07}"/>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8" name="Footer Placeholder 7">
            <a:extLst>
              <a:ext uri="{FF2B5EF4-FFF2-40B4-BE49-F238E27FC236}">
                <a16:creationId xmlns:a16="http://schemas.microsoft.com/office/drawing/2014/main" id="{031081DC-53E3-334F-9FA6-BA8A984863C2}"/>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F5250B7-3728-9C45-AB95-E00E221E40F8}"/>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11468233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F43A8-6E65-F546-B331-AD361ED11DC2}"/>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BE1B348-FBD8-644D-B373-85772813C586}"/>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4" name="Footer Placeholder 3">
            <a:extLst>
              <a:ext uri="{FF2B5EF4-FFF2-40B4-BE49-F238E27FC236}">
                <a16:creationId xmlns:a16="http://schemas.microsoft.com/office/drawing/2014/main" id="{6A866995-8028-AD43-ABD4-659D0400579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6F81DAD-2D8D-CD48-9A53-3DE5B35395F1}"/>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3163793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851230-9A07-1445-BF74-30B4EEF1D69A}"/>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3" name="Footer Placeholder 2">
            <a:extLst>
              <a:ext uri="{FF2B5EF4-FFF2-40B4-BE49-F238E27FC236}">
                <a16:creationId xmlns:a16="http://schemas.microsoft.com/office/drawing/2014/main" id="{AA9631BB-9B46-E446-AA10-9376600544B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69C2D04-EBD3-ED4B-8177-1B2A557D526D}"/>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22024102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E920C0-70B0-3A48-81AB-816E0C35287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9B385EE1-3070-8E4B-865A-5DFCD86F61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1ABFB50A-E0EA-444F-B2F9-963C55C744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846947-FFF4-F943-BB29-83CBF79A5C71}"/>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6" name="Footer Placeholder 5">
            <a:extLst>
              <a:ext uri="{FF2B5EF4-FFF2-40B4-BE49-F238E27FC236}">
                <a16:creationId xmlns:a16="http://schemas.microsoft.com/office/drawing/2014/main" id="{F7485AE0-A8F3-ED4E-99BF-5C1478C6ADD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78F79EB-0905-7A4A-866B-8D6B482E9275}"/>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1563534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2535-DBE4-F549-8EA6-CA74744629E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8DBD889-C729-2A44-95B9-E7BA18B77C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AD4C001-F319-0148-B019-104673018E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C29B077-8084-A442-8F6F-BC2EF60F1AF2}"/>
              </a:ext>
            </a:extLst>
          </p:cNvPr>
          <p:cNvSpPr>
            <a:spLocks noGrp="1"/>
          </p:cNvSpPr>
          <p:nvPr>
            <p:ph type="dt" sz="half" idx="10"/>
          </p:nvPr>
        </p:nvSpPr>
        <p:spPr/>
        <p:txBody>
          <a:bodyPr/>
          <a:lstStyle/>
          <a:p>
            <a:fld id="{903F5308-0A95-FA4D-8419-B5589F3B8F53}" type="datetimeFigureOut">
              <a:rPr lang="en-US" smtClean="0"/>
              <a:t>11/26/2024</a:t>
            </a:fld>
            <a:endParaRPr lang="en-US" dirty="0"/>
          </a:p>
        </p:txBody>
      </p:sp>
      <p:sp>
        <p:nvSpPr>
          <p:cNvPr id="6" name="Footer Placeholder 5">
            <a:extLst>
              <a:ext uri="{FF2B5EF4-FFF2-40B4-BE49-F238E27FC236}">
                <a16:creationId xmlns:a16="http://schemas.microsoft.com/office/drawing/2014/main" id="{2F6C08A0-66DD-D94B-96F3-90234DA23F8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9E36ECE-5C16-D642-BA5C-7AADD6FD0901}"/>
              </a:ext>
            </a:extLst>
          </p:cNvPr>
          <p:cNvSpPr>
            <a:spLocks noGrp="1"/>
          </p:cNvSpPr>
          <p:nvPr>
            <p:ph type="sldNum" sz="quarter" idx="12"/>
          </p:nvPr>
        </p:nvSpPr>
        <p:spPr/>
        <p:txBody>
          <a:bodyPr/>
          <a:lstStyle/>
          <a:p>
            <a:fld id="{5A4C02D5-0249-DD41-B96B-8DA5028DC32C}" type="slidenum">
              <a:rPr lang="en-US" smtClean="0"/>
              <a:t>‹#›</a:t>
            </a:fld>
            <a:endParaRPr lang="en-US" dirty="0"/>
          </a:p>
        </p:txBody>
      </p:sp>
    </p:spTree>
    <p:extLst>
      <p:ext uri="{BB962C8B-B14F-4D97-AF65-F5344CB8AC3E}">
        <p14:creationId xmlns:p14="http://schemas.microsoft.com/office/powerpoint/2010/main" val="365909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5E6F87-6FD0-D04B-86AB-008A6A00AE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4D718560-5AE2-FF4C-AD42-3650CD8E2A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C86A9C9-2930-8347-949F-6F776C29674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3F5308-0A95-FA4D-8419-B5589F3B8F53}" type="datetimeFigureOut">
              <a:rPr lang="en-US" smtClean="0"/>
              <a:t>11/26/2024</a:t>
            </a:fld>
            <a:endParaRPr lang="en-US" dirty="0"/>
          </a:p>
        </p:txBody>
      </p:sp>
      <p:sp>
        <p:nvSpPr>
          <p:cNvPr id="5" name="Footer Placeholder 4">
            <a:extLst>
              <a:ext uri="{FF2B5EF4-FFF2-40B4-BE49-F238E27FC236}">
                <a16:creationId xmlns:a16="http://schemas.microsoft.com/office/drawing/2014/main" id="{5AF8BA8C-7519-0748-BDCD-6FACAFCC040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78CD5F6-282D-4246-81DA-F38D5F46E5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4C02D5-0249-DD41-B96B-8DA5028DC32C}" type="slidenum">
              <a:rPr lang="en-US" smtClean="0"/>
              <a:t>‹#›</a:t>
            </a:fld>
            <a:endParaRPr lang="en-US" dirty="0"/>
          </a:p>
        </p:txBody>
      </p:sp>
    </p:spTree>
    <p:extLst>
      <p:ext uri="{BB962C8B-B14F-4D97-AF65-F5344CB8AC3E}">
        <p14:creationId xmlns:p14="http://schemas.microsoft.com/office/powerpoint/2010/main" val="3483375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svg"/><Relationship Id="rId4" Type="http://schemas.openxmlformats.org/officeDocument/2006/relationships/image" Target="../media/image24.png"/></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4.png"/><Relationship Id="rId4" Type="http://schemas.openxmlformats.org/officeDocument/2006/relationships/image" Target="../media/image33.svg"/></Relationships>
</file>

<file path=ppt/slides/_rels/slide35.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F7B87-81FD-2A4B-9620-E0EBD9104596}"/>
              </a:ext>
            </a:extLst>
          </p:cNvPr>
          <p:cNvSpPr>
            <a:spLocks noGrp="1"/>
          </p:cNvSpPr>
          <p:nvPr>
            <p:ph type="ctrTitle"/>
          </p:nvPr>
        </p:nvSpPr>
        <p:spPr>
          <a:xfrm>
            <a:off x="0" y="737755"/>
            <a:ext cx="12192000" cy="2587336"/>
          </a:xfrm>
        </p:spPr>
        <p:txBody>
          <a:bodyPr>
            <a:normAutofit/>
          </a:bodyPr>
          <a:lstStyle/>
          <a:p>
            <a:r>
              <a:rPr lang="en-US" sz="4800" b="1" dirty="0">
                <a:solidFill>
                  <a:schemeClr val="accent1">
                    <a:lumMod val="75000"/>
                  </a:schemeClr>
                </a:solidFill>
                <a:latin typeface="+mn-lt"/>
              </a:rPr>
              <a:t>Australian Diabetes Clinical Quality Registry (ADCQR) Results 2024</a:t>
            </a:r>
          </a:p>
        </p:txBody>
      </p:sp>
      <p:sp>
        <p:nvSpPr>
          <p:cNvPr id="3" name="Subtitle 2">
            <a:extLst>
              <a:ext uri="{FF2B5EF4-FFF2-40B4-BE49-F238E27FC236}">
                <a16:creationId xmlns:a16="http://schemas.microsoft.com/office/drawing/2014/main" id="{B4A373E2-80A7-D840-B8E6-C5BA0D8896EC}"/>
              </a:ext>
            </a:extLst>
          </p:cNvPr>
          <p:cNvSpPr>
            <a:spLocks noGrp="1"/>
          </p:cNvSpPr>
          <p:nvPr>
            <p:ph type="subTitle" idx="1"/>
          </p:nvPr>
        </p:nvSpPr>
        <p:spPr>
          <a:xfrm>
            <a:off x="1524000" y="3996893"/>
            <a:ext cx="9144000" cy="1499167"/>
          </a:xfrm>
        </p:spPr>
        <p:txBody>
          <a:bodyPr>
            <a:normAutofit/>
          </a:bodyPr>
          <a:lstStyle/>
          <a:p>
            <a:r>
              <a:rPr lang="en-US" sz="2800" b="1" dirty="0">
                <a:solidFill>
                  <a:srgbClr val="FF0000"/>
                </a:solidFill>
              </a:rPr>
              <a:t>Add your site details here</a:t>
            </a:r>
          </a:p>
        </p:txBody>
      </p:sp>
      <p:pic>
        <p:nvPicPr>
          <p:cNvPr id="5" name="Picture 4" descr="Logo, company name&#10;&#10;Description automatically generated">
            <a:extLst>
              <a:ext uri="{FF2B5EF4-FFF2-40B4-BE49-F238E27FC236}">
                <a16:creationId xmlns:a16="http://schemas.microsoft.com/office/drawing/2014/main" id="{2E8430BC-FE0A-E84D-835F-CA6D5AF19919}"/>
              </a:ext>
            </a:extLst>
          </p:cNvPr>
          <p:cNvPicPr>
            <a:picLocks noChangeAspect="1"/>
          </p:cNvPicPr>
          <p:nvPr/>
        </p:nvPicPr>
        <p:blipFill>
          <a:blip r:embed="rId2"/>
          <a:stretch>
            <a:fillRect/>
          </a:stretch>
        </p:blipFill>
        <p:spPr>
          <a:xfrm>
            <a:off x="2866049" y="5410437"/>
            <a:ext cx="2449727" cy="1082438"/>
          </a:xfrm>
          <a:prstGeom prst="rect">
            <a:avLst/>
          </a:prstGeom>
        </p:spPr>
      </p:pic>
      <p:pic>
        <p:nvPicPr>
          <p:cNvPr id="6" name="Picture 2" descr="Image result for school of public health and preventive medicine monash logo">
            <a:extLst>
              <a:ext uri="{FF2B5EF4-FFF2-40B4-BE49-F238E27FC236}">
                <a16:creationId xmlns:a16="http://schemas.microsoft.com/office/drawing/2014/main" id="{D228708E-AE2C-724B-BE9A-6203A56101F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69" t="20733" r="1759" b="38053"/>
          <a:stretch/>
        </p:blipFill>
        <p:spPr bwMode="auto">
          <a:xfrm>
            <a:off x="359735" y="5496060"/>
            <a:ext cx="2328530" cy="996815"/>
          </a:xfrm>
          <a:prstGeom prst="rect">
            <a:avLst/>
          </a:prstGeom>
          <a:noFill/>
        </p:spPr>
      </p:pic>
    </p:spTree>
    <p:extLst>
      <p:ext uri="{BB962C8B-B14F-4D97-AF65-F5344CB8AC3E}">
        <p14:creationId xmlns:p14="http://schemas.microsoft.com/office/powerpoint/2010/main" val="39823594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1874307"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639260"/>
            <a:ext cx="10515600" cy="4537703"/>
          </a:xfrm>
        </p:spPr>
        <p:txBody>
          <a:bodyPr/>
          <a:lstStyle/>
          <a:p>
            <a:pPr marL="0" indent="0">
              <a:buNone/>
            </a:pPr>
            <a:r>
              <a:rPr lang="en-US" sz="3200" dirty="0">
                <a:solidFill>
                  <a:schemeClr val="accent1">
                    <a:lumMod val="75000"/>
                  </a:schemeClr>
                </a:solidFill>
              </a:rPr>
              <a:t>         Target: &lt; 25kg/m</a:t>
            </a:r>
            <a:r>
              <a:rPr lang="en-US" sz="3200" baseline="30000" dirty="0">
                <a:solidFill>
                  <a:schemeClr val="accent1">
                    <a:lumMod val="75000"/>
                  </a:schemeClr>
                </a:solidFill>
              </a:rPr>
              <a:t>2</a:t>
            </a:r>
            <a:r>
              <a:rPr lang="en-US" sz="3200" dirty="0">
                <a:solidFill>
                  <a:schemeClr val="accent1">
                    <a:lumMod val="75000"/>
                  </a:schemeClr>
                </a:solidFill>
              </a:rPr>
              <a:t> for all people with diabetes</a:t>
            </a:r>
          </a:p>
          <a:p>
            <a:pPr marL="0" indent="0">
              <a:buNone/>
            </a:pPr>
            <a:endParaRPr lang="en-US" dirty="0"/>
          </a:p>
          <a:p>
            <a:pPr marL="0" indent="0">
              <a:buNone/>
            </a:pPr>
            <a:r>
              <a:rPr lang="en-US" dirty="0"/>
              <a:t>Percentage not meeting target:</a:t>
            </a:r>
          </a:p>
          <a:p>
            <a:pPr marL="0" indent="0">
              <a:buNone/>
            </a:pPr>
            <a:endParaRPr lang="en-US" sz="3200" dirty="0"/>
          </a:p>
        </p:txBody>
      </p:sp>
      <p:sp>
        <p:nvSpPr>
          <p:cNvPr id="4" name="TextBox 3">
            <a:extLst>
              <a:ext uri="{FF2B5EF4-FFF2-40B4-BE49-F238E27FC236}">
                <a16:creationId xmlns:a16="http://schemas.microsoft.com/office/drawing/2014/main" id="{B02D1A3C-D12C-9844-8BFF-37684CC057FD}"/>
              </a:ext>
            </a:extLst>
          </p:cNvPr>
          <p:cNvSpPr txBox="1"/>
          <p:nvPr/>
        </p:nvSpPr>
        <p:spPr>
          <a:xfrm>
            <a:off x="777633" y="775428"/>
            <a:ext cx="10515600" cy="769441"/>
          </a:xfrm>
          <a:prstGeom prst="rect">
            <a:avLst/>
          </a:prstGeom>
          <a:noFill/>
        </p:spPr>
        <p:txBody>
          <a:bodyPr wrap="square" rtlCol="0">
            <a:spAutoFit/>
          </a:bodyPr>
          <a:lstStyle/>
          <a:p>
            <a:r>
              <a:rPr lang="en-US" sz="4400" b="1" dirty="0">
                <a:solidFill>
                  <a:schemeClr val="accent1">
                    <a:lumMod val="75000"/>
                  </a:schemeClr>
                </a:solidFill>
              </a:rPr>
              <a:t>BMI</a:t>
            </a:r>
          </a:p>
        </p:txBody>
      </p:sp>
      <p:pic>
        <p:nvPicPr>
          <p:cNvPr id="6" name="Picture 5" descr="Icon&#10;&#10;Description automatically generated">
            <a:extLst>
              <a:ext uri="{FF2B5EF4-FFF2-40B4-BE49-F238E27FC236}">
                <a16:creationId xmlns:a16="http://schemas.microsoft.com/office/drawing/2014/main" id="{323911B6-284F-784F-A12A-B10BC611A8DD}"/>
              </a:ext>
            </a:extLst>
          </p:cNvPr>
          <p:cNvPicPr>
            <a:picLocks noChangeAspect="1"/>
          </p:cNvPicPr>
          <p:nvPr/>
        </p:nvPicPr>
        <p:blipFill>
          <a:blip r:embed="rId2"/>
          <a:stretch>
            <a:fillRect/>
          </a:stretch>
        </p:blipFill>
        <p:spPr>
          <a:xfrm>
            <a:off x="777633" y="1363685"/>
            <a:ext cx="919642" cy="923880"/>
          </a:xfrm>
          <a:prstGeom prst="rect">
            <a:avLst/>
          </a:prstGeom>
        </p:spPr>
      </p:pic>
      <p:graphicFrame>
        <p:nvGraphicFramePr>
          <p:cNvPr id="8" name="Table 9">
            <a:extLst>
              <a:ext uri="{FF2B5EF4-FFF2-40B4-BE49-F238E27FC236}">
                <a16:creationId xmlns:a16="http://schemas.microsoft.com/office/drawing/2014/main" id="{BD5E645C-DB8E-9D4C-9757-1E0621567A33}"/>
              </a:ext>
            </a:extLst>
          </p:cNvPr>
          <p:cNvGraphicFramePr>
            <a:graphicFrameLocks noGrp="1"/>
          </p:cNvGraphicFramePr>
          <p:nvPr>
            <p:extLst>
              <p:ext uri="{D42A27DB-BD31-4B8C-83A1-F6EECF244321}">
                <p14:modId xmlns:p14="http://schemas.microsoft.com/office/powerpoint/2010/main" val="3786972741"/>
              </p:ext>
            </p:extLst>
          </p:nvPr>
        </p:nvGraphicFramePr>
        <p:xfrm>
          <a:off x="2795005" y="3291809"/>
          <a:ext cx="6455526" cy="2790763"/>
        </p:xfrm>
        <a:graphic>
          <a:graphicData uri="http://schemas.openxmlformats.org/drawingml/2006/table">
            <a:tbl>
              <a:tblPr firstRow="1" bandRow="1">
                <a:tableStyleId>{5C22544A-7EE6-4342-B048-85BDC9FD1C3A}</a:tableStyleId>
              </a:tblPr>
              <a:tblGrid>
                <a:gridCol w="2151842">
                  <a:extLst>
                    <a:ext uri="{9D8B030D-6E8A-4147-A177-3AD203B41FA5}">
                      <a16:colId xmlns:a16="http://schemas.microsoft.com/office/drawing/2014/main" val="1748772769"/>
                    </a:ext>
                  </a:extLst>
                </a:gridCol>
                <a:gridCol w="2151842">
                  <a:extLst>
                    <a:ext uri="{9D8B030D-6E8A-4147-A177-3AD203B41FA5}">
                      <a16:colId xmlns:a16="http://schemas.microsoft.com/office/drawing/2014/main" val="3184061997"/>
                    </a:ext>
                  </a:extLst>
                </a:gridCol>
                <a:gridCol w="2151842">
                  <a:extLst>
                    <a:ext uri="{9D8B030D-6E8A-4147-A177-3AD203B41FA5}">
                      <a16:colId xmlns:a16="http://schemas.microsoft.com/office/drawing/2014/main" val="1988203900"/>
                    </a:ext>
                  </a:extLst>
                </a:gridCol>
              </a:tblGrid>
              <a:tr h="1036259">
                <a:tc>
                  <a:txBody>
                    <a:bodyPr/>
                    <a:lstStyle/>
                    <a:p>
                      <a:endParaRPr lang="en-US" dirty="0"/>
                    </a:p>
                  </a:txBody>
                  <a:tcPr>
                    <a:noFill/>
                  </a:tcPr>
                </a:tc>
                <a:tc>
                  <a:txBody>
                    <a:bodyPr/>
                    <a:lstStyle/>
                    <a:p>
                      <a:pPr algn="ctr">
                        <a:lnSpc>
                          <a:spcPct val="150000"/>
                        </a:lnSpc>
                      </a:pPr>
                      <a:r>
                        <a:rPr lang="en-US" sz="2400" dirty="0">
                          <a:solidFill>
                            <a:schemeClr val="accent1"/>
                          </a:solidFill>
                        </a:rPr>
                        <a:t>Our site</a:t>
                      </a:r>
                    </a:p>
                  </a:txBody>
                  <a:tcPr>
                    <a:solidFill>
                      <a:schemeClr val="bg2">
                        <a:lumMod val="90000"/>
                      </a:schemeClr>
                    </a:solidFill>
                  </a:tcPr>
                </a:tc>
                <a:tc>
                  <a:txBody>
                    <a:bodyPr/>
                    <a:lstStyle/>
                    <a:p>
                      <a:pPr algn="ctr">
                        <a:lnSpc>
                          <a:spcPct val="150000"/>
                        </a:lnSpc>
                      </a:pPr>
                      <a:r>
                        <a:rPr lang="en-US" sz="2400" dirty="0">
                          <a:solidFill>
                            <a:schemeClr val="accent1"/>
                          </a:solidFill>
                        </a:rPr>
                        <a:t>Other similar sites</a:t>
                      </a:r>
                    </a:p>
                  </a:txBody>
                  <a:tcPr>
                    <a:solidFill>
                      <a:schemeClr val="bg2">
                        <a:lumMod val="90000"/>
                      </a:schemeClr>
                    </a:solidFill>
                  </a:tcPr>
                </a:tc>
                <a:extLst>
                  <a:ext uri="{0D108BD9-81ED-4DB2-BD59-A6C34878D82A}">
                    <a16:rowId xmlns:a16="http://schemas.microsoft.com/office/drawing/2014/main" val="3876893409"/>
                  </a:ext>
                </a:extLst>
              </a:tr>
              <a:tr h="759218">
                <a:tc>
                  <a:txBody>
                    <a:bodyPr/>
                    <a:lstStyle/>
                    <a:p>
                      <a:pPr algn="ctr">
                        <a:lnSpc>
                          <a:spcPct val="150000"/>
                        </a:lnSpc>
                      </a:pPr>
                      <a:r>
                        <a:rPr lang="en-US" sz="3600" dirty="0"/>
                        <a:t>Type 1</a:t>
                      </a:r>
                    </a:p>
                  </a:txBody>
                  <a:tcPr>
                    <a:solidFill>
                      <a:schemeClr val="accent1">
                        <a:lumMod val="20000"/>
                        <a:lumOff val="80000"/>
                      </a:schemeClr>
                    </a:solidFill>
                  </a:tcPr>
                </a:tc>
                <a:tc>
                  <a:txBody>
                    <a:bodyPr/>
                    <a:lstStyle/>
                    <a:p>
                      <a:pPr algn="ctr">
                        <a:lnSpc>
                          <a:spcPct val="150000"/>
                        </a:lnSpc>
                      </a:pPr>
                      <a:r>
                        <a:rPr lang="en-US" sz="3600" dirty="0">
                          <a:solidFill>
                            <a:srgbClr val="FF0000"/>
                          </a:solidFill>
                        </a:rPr>
                        <a:t>Insert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solidFill>
                            <a:srgbClr val="FF0000"/>
                          </a:solidFill>
                        </a:rPr>
                        <a:t>Insert %</a:t>
                      </a:r>
                    </a:p>
                  </a:txBody>
                  <a:tcPr>
                    <a:solidFill>
                      <a:schemeClr val="accent1">
                        <a:lumMod val="20000"/>
                        <a:lumOff val="80000"/>
                      </a:schemeClr>
                    </a:solidFill>
                  </a:tcPr>
                </a:tc>
                <a:extLst>
                  <a:ext uri="{0D108BD9-81ED-4DB2-BD59-A6C34878D82A}">
                    <a16:rowId xmlns:a16="http://schemas.microsoft.com/office/drawing/2014/main" val="3066002052"/>
                  </a:ext>
                </a:extLst>
              </a:tr>
              <a:tr h="759218">
                <a:tc>
                  <a:txBody>
                    <a:bodyPr/>
                    <a:lstStyle/>
                    <a:p>
                      <a:pPr algn="ctr">
                        <a:lnSpc>
                          <a:spcPct val="150000"/>
                        </a:lnSpc>
                      </a:pPr>
                      <a:r>
                        <a:rPr lang="en-US" sz="3600" dirty="0"/>
                        <a:t>Type 2</a:t>
                      </a:r>
                    </a:p>
                  </a:txBody>
                  <a:tcPr>
                    <a:solidFill>
                      <a:schemeClr val="accent1">
                        <a:lumMod val="40000"/>
                        <a:lumOff val="60000"/>
                      </a:schemeClr>
                    </a:solidFill>
                  </a:tcPr>
                </a:tc>
                <a:tc>
                  <a:txBody>
                    <a:bodyPr/>
                    <a:lstStyle/>
                    <a:p>
                      <a:pPr algn="ctr">
                        <a:lnSpc>
                          <a:spcPct val="150000"/>
                        </a:lnSpc>
                      </a:pPr>
                      <a:r>
                        <a:rPr lang="en-US" sz="3600" dirty="0">
                          <a:solidFill>
                            <a:srgbClr val="FF0000"/>
                          </a:solidFill>
                        </a:rPr>
                        <a:t>Insert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solidFill>
                            <a:srgbClr val="FF0000"/>
                          </a:solidFill>
                        </a:rPr>
                        <a:t>Insert %</a:t>
                      </a:r>
                    </a:p>
                  </a:txBody>
                  <a:tcPr>
                    <a:solidFill>
                      <a:schemeClr val="accent1">
                        <a:lumMod val="40000"/>
                        <a:lumOff val="60000"/>
                      </a:schemeClr>
                    </a:solidFill>
                  </a:tcPr>
                </a:tc>
                <a:extLst>
                  <a:ext uri="{0D108BD9-81ED-4DB2-BD59-A6C34878D82A}">
                    <a16:rowId xmlns:a16="http://schemas.microsoft.com/office/drawing/2014/main" val="1811723671"/>
                  </a:ext>
                </a:extLst>
              </a:tr>
            </a:tbl>
          </a:graphicData>
        </a:graphic>
      </p:graphicFrame>
      <p:pic>
        <p:nvPicPr>
          <p:cNvPr id="10" name="Picture 9" descr="A picture containing shape&#10;&#10;Description automatically generated">
            <a:extLst>
              <a:ext uri="{FF2B5EF4-FFF2-40B4-BE49-F238E27FC236}">
                <a16:creationId xmlns:a16="http://schemas.microsoft.com/office/drawing/2014/main" id="{46052B10-3402-3B4A-8009-DD681DD64C99}"/>
              </a:ext>
            </a:extLst>
          </p:cNvPr>
          <p:cNvPicPr>
            <a:picLocks noChangeAspect="1"/>
          </p:cNvPicPr>
          <p:nvPr/>
        </p:nvPicPr>
        <p:blipFill>
          <a:blip r:embed="rId3"/>
          <a:stretch>
            <a:fillRect/>
          </a:stretch>
        </p:blipFill>
        <p:spPr>
          <a:xfrm>
            <a:off x="1998998" y="837408"/>
            <a:ext cx="973109" cy="645480"/>
          </a:xfrm>
          <a:prstGeom prst="rect">
            <a:avLst/>
          </a:prstGeom>
        </p:spPr>
      </p:pic>
    </p:spTree>
    <p:extLst>
      <p:ext uri="{BB962C8B-B14F-4D97-AF65-F5344CB8AC3E}">
        <p14:creationId xmlns:p14="http://schemas.microsoft.com/office/powerpoint/2010/main" val="3411954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1941501"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1427128" y="1675124"/>
            <a:ext cx="11576482" cy="925997"/>
          </a:xfrm>
        </p:spPr>
        <p:txBody>
          <a:bodyPr>
            <a:normAutofit fontScale="92500" lnSpcReduction="10000"/>
          </a:bodyPr>
          <a:lstStyle/>
          <a:p>
            <a:pPr marL="0" indent="0">
              <a:buNone/>
            </a:pPr>
            <a:r>
              <a:rPr lang="en-AU" dirty="0"/>
              <a:t>          </a:t>
            </a:r>
            <a:r>
              <a:rPr lang="en-AU" dirty="0">
                <a:solidFill>
                  <a:schemeClr val="accent1">
                    <a:lumMod val="75000"/>
                  </a:schemeClr>
                </a:solidFill>
              </a:rPr>
              <a:t>Targets : &lt; 140/90 mmHg in adults with diabetes</a:t>
            </a:r>
          </a:p>
          <a:p>
            <a:pPr marL="0" indent="0">
              <a:buNone/>
            </a:pPr>
            <a:r>
              <a:rPr lang="en-AU" dirty="0">
                <a:solidFill>
                  <a:schemeClr val="accent1">
                    <a:lumMod val="75000"/>
                  </a:schemeClr>
                </a:solidFill>
              </a:rPr>
              <a:t>           &lt; 130/80 mmHg in adults with diabetes and albuminuria/nephropathy</a:t>
            </a: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07886"/>
          </a:xfrm>
          <a:prstGeom prst="rect">
            <a:avLst/>
          </a:prstGeom>
          <a:noFill/>
        </p:spPr>
        <p:txBody>
          <a:bodyPr wrap="square" rtlCol="0">
            <a:spAutoFit/>
          </a:bodyPr>
          <a:lstStyle/>
          <a:p>
            <a:r>
              <a:rPr lang="en-US" sz="4000" b="1" dirty="0">
                <a:solidFill>
                  <a:schemeClr val="accent1">
                    <a:lumMod val="75000"/>
                  </a:schemeClr>
                </a:solidFill>
              </a:rPr>
              <a:t>Blood pressure</a:t>
            </a:r>
          </a:p>
        </p:txBody>
      </p:sp>
      <p:pic>
        <p:nvPicPr>
          <p:cNvPr id="6" name="Picture 5" descr="Icon&#10;&#10;Description automatically generated">
            <a:extLst>
              <a:ext uri="{FF2B5EF4-FFF2-40B4-BE49-F238E27FC236}">
                <a16:creationId xmlns:a16="http://schemas.microsoft.com/office/drawing/2014/main" id="{FFAE3C66-2FEF-F040-8CDF-3703F7FD8425}"/>
              </a:ext>
            </a:extLst>
          </p:cNvPr>
          <p:cNvPicPr>
            <a:picLocks noChangeAspect="1"/>
          </p:cNvPicPr>
          <p:nvPr/>
        </p:nvPicPr>
        <p:blipFill>
          <a:blip r:embed="rId2"/>
          <a:stretch>
            <a:fillRect/>
          </a:stretch>
        </p:blipFill>
        <p:spPr>
          <a:xfrm>
            <a:off x="966253" y="1541130"/>
            <a:ext cx="921750" cy="925997"/>
          </a:xfrm>
          <a:prstGeom prst="rect">
            <a:avLst/>
          </a:prstGeom>
        </p:spPr>
      </p:pic>
      <p:graphicFrame>
        <p:nvGraphicFramePr>
          <p:cNvPr id="8" name="Table 9">
            <a:extLst>
              <a:ext uri="{FF2B5EF4-FFF2-40B4-BE49-F238E27FC236}">
                <a16:creationId xmlns:a16="http://schemas.microsoft.com/office/drawing/2014/main" id="{E37FE0A9-928A-DD46-8ADA-41FEFFF2033B}"/>
              </a:ext>
            </a:extLst>
          </p:cNvPr>
          <p:cNvGraphicFramePr>
            <a:graphicFrameLocks noGrp="1"/>
          </p:cNvGraphicFramePr>
          <p:nvPr>
            <p:extLst>
              <p:ext uri="{D42A27DB-BD31-4B8C-83A1-F6EECF244321}">
                <p14:modId xmlns:p14="http://schemas.microsoft.com/office/powerpoint/2010/main" val="778460479"/>
              </p:ext>
            </p:extLst>
          </p:nvPr>
        </p:nvGraphicFramePr>
        <p:xfrm>
          <a:off x="540912" y="3581928"/>
          <a:ext cx="5432835" cy="2403236"/>
        </p:xfrm>
        <a:graphic>
          <a:graphicData uri="http://schemas.openxmlformats.org/drawingml/2006/table">
            <a:tbl>
              <a:tblPr firstRow="1" bandRow="1">
                <a:tableStyleId>{5C22544A-7EE6-4342-B048-85BDC9FD1C3A}</a:tableStyleId>
              </a:tblPr>
              <a:tblGrid>
                <a:gridCol w="1810945">
                  <a:extLst>
                    <a:ext uri="{9D8B030D-6E8A-4147-A177-3AD203B41FA5}">
                      <a16:colId xmlns:a16="http://schemas.microsoft.com/office/drawing/2014/main" val="1748772769"/>
                    </a:ext>
                  </a:extLst>
                </a:gridCol>
                <a:gridCol w="1810945">
                  <a:extLst>
                    <a:ext uri="{9D8B030D-6E8A-4147-A177-3AD203B41FA5}">
                      <a16:colId xmlns:a16="http://schemas.microsoft.com/office/drawing/2014/main" val="3184061997"/>
                    </a:ext>
                  </a:extLst>
                </a:gridCol>
                <a:gridCol w="1810945">
                  <a:extLst>
                    <a:ext uri="{9D8B030D-6E8A-4147-A177-3AD203B41FA5}">
                      <a16:colId xmlns:a16="http://schemas.microsoft.com/office/drawing/2014/main" val="1988203900"/>
                    </a:ext>
                  </a:extLst>
                </a:gridCol>
              </a:tblGrid>
              <a:tr h="880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Type 1</a:t>
                      </a:r>
                    </a:p>
                    <a:p>
                      <a:pPr>
                        <a:lnSpc>
                          <a:spcPct val="100000"/>
                        </a:lnSpc>
                      </a:pPr>
                      <a:endParaRPr lang="en-US" dirty="0"/>
                    </a:p>
                  </a:txBody>
                  <a:tcPr>
                    <a:noFill/>
                  </a:tcPr>
                </a:tc>
                <a:tc>
                  <a:txBody>
                    <a:bodyPr/>
                    <a:lstStyle/>
                    <a:p>
                      <a:pPr algn="ctr">
                        <a:lnSpc>
                          <a:spcPct val="100000"/>
                        </a:lnSpc>
                      </a:pPr>
                      <a:r>
                        <a:rPr lang="en-US" sz="2400" dirty="0">
                          <a:solidFill>
                            <a:schemeClr val="accent1"/>
                          </a:solidFill>
                        </a:rPr>
                        <a:t>Our site</a:t>
                      </a:r>
                    </a:p>
                  </a:txBody>
                  <a:tcPr>
                    <a:solidFill>
                      <a:schemeClr val="bg2">
                        <a:lumMod val="90000"/>
                      </a:schemeClr>
                    </a:solidFill>
                  </a:tcPr>
                </a:tc>
                <a:tc>
                  <a:txBody>
                    <a:bodyPr/>
                    <a:lstStyle/>
                    <a:p>
                      <a:pPr algn="ctr">
                        <a:lnSpc>
                          <a:spcPct val="100000"/>
                        </a:lnSpc>
                      </a:pPr>
                      <a:r>
                        <a:rPr lang="en-US" sz="2400" dirty="0">
                          <a:solidFill>
                            <a:schemeClr val="accent1"/>
                          </a:solidFill>
                        </a:rPr>
                        <a:t>Other similar sites</a:t>
                      </a:r>
                    </a:p>
                  </a:txBody>
                  <a:tcPr>
                    <a:solidFill>
                      <a:schemeClr val="bg2">
                        <a:lumMod val="90000"/>
                      </a:schemeClr>
                    </a:solidFill>
                  </a:tcPr>
                </a:tc>
                <a:extLst>
                  <a:ext uri="{0D108BD9-81ED-4DB2-BD59-A6C34878D82A}">
                    <a16:rowId xmlns:a16="http://schemas.microsoft.com/office/drawing/2014/main" val="3876893409"/>
                  </a:ext>
                </a:extLst>
              </a:tr>
              <a:tr h="712983">
                <a:tc>
                  <a:txBody>
                    <a:bodyPr/>
                    <a:lstStyle/>
                    <a:p>
                      <a:pPr algn="ctr">
                        <a:lnSpc>
                          <a:spcPct val="100000"/>
                        </a:lnSpc>
                      </a:pPr>
                      <a:r>
                        <a:rPr lang="en-US" sz="2600" dirty="0"/>
                        <a:t>≥130mmHg</a:t>
                      </a:r>
                    </a:p>
                  </a:txBody>
                  <a:tcPr>
                    <a:solidFill>
                      <a:schemeClr val="accent1">
                        <a:lumMod val="20000"/>
                        <a:lumOff val="80000"/>
                      </a:schemeClr>
                    </a:solidFill>
                  </a:tcPr>
                </a:tc>
                <a:tc>
                  <a:txBody>
                    <a:bodyPr/>
                    <a:lstStyle/>
                    <a:p>
                      <a:pPr algn="ctr">
                        <a:lnSpc>
                          <a:spcPct val="100000"/>
                        </a:lnSpc>
                      </a:pPr>
                      <a:r>
                        <a:rPr lang="en-US" sz="2800" dirty="0">
                          <a:solidFill>
                            <a:srgbClr val="FF0000"/>
                          </a:solidFill>
                        </a:rPr>
                        <a:t>Insert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rPr>
                        <a:t>Insert %</a:t>
                      </a:r>
                    </a:p>
                  </a:txBody>
                  <a:tcPr>
                    <a:solidFill>
                      <a:schemeClr val="accent1">
                        <a:lumMod val="20000"/>
                        <a:lumOff val="80000"/>
                      </a:schemeClr>
                    </a:solidFill>
                  </a:tcPr>
                </a:tc>
                <a:extLst>
                  <a:ext uri="{0D108BD9-81ED-4DB2-BD59-A6C34878D82A}">
                    <a16:rowId xmlns:a16="http://schemas.microsoft.com/office/drawing/2014/main" val="3066002052"/>
                  </a:ext>
                </a:extLst>
              </a:tr>
              <a:tr h="809476">
                <a:tc>
                  <a:txBody>
                    <a:bodyPr/>
                    <a:lstStyle/>
                    <a:p>
                      <a:pPr algn="ctr">
                        <a:lnSpc>
                          <a:spcPct val="100000"/>
                        </a:lnSpc>
                      </a:pPr>
                      <a:r>
                        <a:rPr lang="en-US" sz="2600" dirty="0"/>
                        <a:t>≥140mmHg</a:t>
                      </a:r>
                    </a:p>
                  </a:txBody>
                  <a:tcPr>
                    <a:solidFill>
                      <a:schemeClr val="accent1">
                        <a:lumMod val="40000"/>
                        <a:lumOff val="60000"/>
                      </a:schemeClr>
                    </a:solidFill>
                  </a:tcPr>
                </a:tc>
                <a:tc>
                  <a:txBody>
                    <a:bodyPr/>
                    <a:lstStyle/>
                    <a:p>
                      <a:pPr algn="ctr">
                        <a:lnSpc>
                          <a:spcPct val="100000"/>
                        </a:lnSpc>
                      </a:pPr>
                      <a:r>
                        <a:rPr lang="en-US" sz="2800" dirty="0">
                          <a:solidFill>
                            <a:srgbClr val="FF0000"/>
                          </a:solidFill>
                        </a:rPr>
                        <a:t>Insert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rPr>
                        <a:t>Insert %</a:t>
                      </a:r>
                    </a:p>
                  </a:txBody>
                  <a:tcPr>
                    <a:solidFill>
                      <a:schemeClr val="accent1">
                        <a:lumMod val="40000"/>
                        <a:lumOff val="60000"/>
                      </a:schemeClr>
                    </a:solidFill>
                  </a:tcPr>
                </a:tc>
                <a:extLst>
                  <a:ext uri="{0D108BD9-81ED-4DB2-BD59-A6C34878D82A}">
                    <a16:rowId xmlns:a16="http://schemas.microsoft.com/office/drawing/2014/main" val="1811723671"/>
                  </a:ext>
                </a:extLst>
              </a:tr>
            </a:tbl>
          </a:graphicData>
        </a:graphic>
      </p:graphicFrame>
      <p:graphicFrame>
        <p:nvGraphicFramePr>
          <p:cNvPr id="14" name="Table 9">
            <a:extLst>
              <a:ext uri="{FF2B5EF4-FFF2-40B4-BE49-F238E27FC236}">
                <a16:creationId xmlns:a16="http://schemas.microsoft.com/office/drawing/2014/main" id="{D0946F8E-66B7-7748-99F0-A2FB0658FCAF}"/>
              </a:ext>
            </a:extLst>
          </p:cNvPr>
          <p:cNvGraphicFramePr>
            <a:graphicFrameLocks noGrp="1"/>
          </p:cNvGraphicFramePr>
          <p:nvPr>
            <p:extLst>
              <p:ext uri="{D42A27DB-BD31-4B8C-83A1-F6EECF244321}">
                <p14:modId xmlns:p14="http://schemas.microsoft.com/office/powerpoint/2010/main" val="3676500685"/>
              </p:ext>
            </p:extLst>
          </p:nvPr>
        </p:nvGraphicFramePr>
        <p:xfrm>
          <a:off x="6271035" y="3579926"/>
          <a:ext cx="5432835" cy="2403236"/>
        </p:xfrm>
        <a:graphic>
          <a:graphicData uri="http://schemas.openxmlformats.org/drawingml/2006/table">
            <a:tbl>
              <a:tblPr firstRow="1" bandRow="1">
                <a:tableStyleId>{5C22544A-7EE6-4342-B048-85BDC9FD1C3A}</a:tableStyleId>
              </a:tblPr>
              <a:tblGrid>
                <a:gridCol w="1810945">
                  <a:extLst>
                    <a:ext uri="{9D8B030D-6E8A-4147-A177-3AD203B41FA5}">
                      <a16:colId xmlns:a16="http://schemas.microsoft.com/office/drawing/2014/main" val="1748772769"/>
                    </a:ext>
                  </a:extLst>
                </a:gridCol>
                <a:gridCol w="1810945">
                  <a:extLst>
                    <a:ext uri="{9D8B030D-6E8A-4147-A177-3AD203B41FA5}">
                      <a16:colId xmlns:a16="http://schemas.microsoft.com/office/drawing/2014/main" val="3184061997"/>
                    </a:ext>
                  </a:extLst>
                </a:gridCol>
                <a:gridCol w="1810945">
                  <a:extLst>
                    <a:ext uri="{9D8B030D-6E8A-4147-A177-3AD203B41FA5}">
                      <a16:colId xmlns:a16="http://schemas.microsoft.com/office/drawing/2014/main" val="1988203900"/>
                    </a:ext>
                  </a:extLst>
                </a:gridCol>
              </a:tblGrid>
              <a:tr h="8807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a:solidFill>
                            <a:schemeClr val="tx1"/>
                          </a:solidFill>
                        </a:rPr>
                        <a:t>Type 2</a:t>
                      </a:r>
                    </a:p>
                    <a:p>
                      <a:pPr>
                        <a:lnSpc>
                          <a:spcPct val="100000"/>
                        </a:lnSpc>
                      </a:pPr>
                      <a:endParaRPr lang="en-US" dirty="0"/>
                    </a:p>
                  </a:txBody>
                  <a:tcPr>
                    <a:noFill/>
                  </a:tcPr>
                </a:tc>
                <a:tc>
                  <a:txBody>
                    <a:bodyPr/>
                    <a:lstStyle/>
                    <a:p>
                      <a:pPr algn="ctr">
                        <a:lnSpc>
                          <a:spcPct val="100000"/>
                        </a:lnSpc>
                      </a:pPr>
                      <a:r>
                        <a:rPr lang="en-US" sz="2400" dirty="0">
                          <a:solidFill>
                            <a:schemeClr val="accent1"/>
                          </a:solidFill>
                        </a:rPr>
                        <a:t>Our site</a:t>
                      </a:r>
                    </a:p>
                  </a:txBody>
                  <a:tcPr>
                    <a:solidFill>
                      <a:schemeClr val="bg2">
                        <a:lumMod val="90000"/>
                      </a:schemeClr>
                    </a:solidFill>
                  </a:tcPr>
                </a:tc>
                <a:tc>
                  <a:txBody>
                    <a:bodyPr/>
                    <a:lstStyle/>
                    <a:p>
                      <a:pPr algn="ctr">
                        <a:lnSpc>
                          <a:spcPct val="100000"/>
                        </a:lnSpc>
                      </a:pPr>
                      <a:r>
                        <a:rPr lang="en-US" sz="2400" dirty="0">
                          <a:solidFill>
                            <a:schemeClr val="accent1"/>
                          </a:solidFill>
                        </a:rPr>
                        <a:t>Other similar sites</a:t>
                      </a:r>
                    </a:p>
                  </a:txBody>
                  <a:tcPr>
                    <a:solidFill>
                      <a:schemeClr val="bg2">
                        <a:lumMod val="90000"/>
                      </a:schemeClr>
                    </a:solidFill>
                  </a:tcPr>
                </a:tc>
                <a:extLst>
                  <a:ext uri="{0D108BD9-81ED-4DB2-BD59-A6C34878D82A}">
                    <a16:rowId xmlns:a16="http://schemas.microsoft.com/office/drawing/2014/main" val="3876893409"/>
                  </a:ext>
                </a:extLst>
              </a:tr>
              <a:tr h="712983">
                <a:tc>
                  <a:txBody>
                    <a:bodyPr/>
                    <a:lstStyle/>
                    <a:p>
                      <a:pPr algn="ctr">
                        <a:lnSpc>
                          <a:spcPct val="100000"/>
                        </a:lnSpc>
                      </a:pPr>
                      <a:r>
                        <a:rPr lang="en-US" sz="2600" dirty="0"/>
                        <a:t>≥130mmHg</a:t>
                      </a:r>
                    </a:p>
                  </a:txBody>
                  <a:tcPr>
                    <a:solidFill>
                      <a:schemeClr val="accent1">
                        <a:lumMod val="20000"/>
                        <a:lumOff val="80000"/>
                      </a:schemeClr>
                    </a:solidFill>
                  </a:tcPr>
                </a:tc>
                <a:tc>
                  <a:txBody>
                    <a:bodyPr/>
                    <a:lstStyle/>
                    <a:p>
                      <a:pPr algn="ctr">
                        <a:lnSpc>
                          <a:spcPct val="100000"/>
                        </a:lnSpc>
                      </a:pPr>
                      <a:r>
                        <a:rPr lang="en-US" sz="2800" dirty="0">
                          <a:solidFill>
                            <a:srgbClr val="FF0000"/>
                          </a:solidFill>
                        </a:rPr>
                        <a:t>Insert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rPr>
                        <a:t>Insert %</a:t>
                      </a:r>
                    </a:p>
                  </a:txBody>
                  <a:tcPr>
                    <a:solidFill>
                      <a:schemeClr val="accent1">
                        <a:lumMod val="20000"/>
                        <a:lumOff val="80000"/>
                      </a:schemeClr>
                    </a:solidFill>
                  </a:tcPr>
                </a:tc>
                <a:extLst>
                  <a:ext uri="{0D108BD9-81ED-4DB2-BD59-A6C34878D82A}">
                    <a16:rowId xmlns:a16="http://schemas.microsoft.com/office/drawing/2014/main" val="3066002052"/>
                  </a:ext>
                </a:extLst>
              </a:tr>
              <a:tr h="809476">
                <a:tc>
                  <a:txBody>
                    <a:bodyPr/>
                    <a:lstStyle/>
                    <a:p>
                      <a:pPr algn="ctr">
                        <a:lnSpc>
                          <a:spcPct val="100000"/>
                        </a:lnSpc>
                      </a:pPr>
                      <a:r>
                        <a:rPr lang="en-US" sz="2600" dirty="0"/>
                        <a:t>≥140mmHg</a:t>
                      </a:r>
                    </a:p>
                  </a:txBody>
                  <a:tcPr>
                    <a:solidFill>
                      <a:schemeClr val="accent1">
                        <a:lumMod val="40000"/>
                        <a:lumOff val="60000"/>
                      </a:schemeClr>
                    </a:solidFill>
                  </a:tcPr>
                </a:tc>
                <a:tc>
                  <a:txBody>
                    <a:bodyPr/>
                    <a:lstStyle/>
                    <a:p>
                      <a:pPr algn="ctr">
                        <a:lnSpc>
                          <a:spcPct val="100000"/>
                        </a:lnSpc>
                      </a:pPr>
                      <a:r>
                        <a:rPr lang="en-US" sz="2800" dirty="0">
                          <a:solidFill>
                            <a:srgbClr val="FF0000"/>
                          </a:solidFill>
                        </a:rPr>
                        <a:t>Insert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solidFill>
                            <a:srgbClr val="FF0000"/>
                          </a:solidFill>
                        </a:rPr>
                        <a:t>Insert %</a:t>
                      </a:r>
                    </a:p>
                  </a:txBody>
                  <a:tcPr>
                    <a:solidFill>
                      <a:schemeClr val="accent1">
                        <a:lumMod val="40000"/>
                        <a:lumOff val="60000"/>
                      </a:schemeClr>
                    </a:solidFill>
                  </a:tcPr>
                </a:tc>
                <a:extLst>
                  <a:ext uri="{0D108BD9-81ED-4DB2-BD59-A6C34878D82A}">
                    <a16:rowId xmlns:a16="http://schemas.microsoft.com/office/drawing/2014/main" val="1811723671"/>
                  </a:ext>
                </a:extLst>
              </a:tr>
            </a:tbl>
          </a:graphicData>
        </a:graphic>
      </p:graphicFrame>
      <p:pic>
        <p:nvPicPr>
          <p:cNvPr id="16" name="Picture 15" descr="Shape&#10;&#10;Description automatically generated">
            <a:extLst>
              <a:ext uri="{FF2B5EF4-FFF2-40B4-BE49-F238E27FC236}">
                <a16:creationId xmlns:a16="http://schemas.microsoft.com/office/drawing/2014/main" id="{306FC92B-63A4-3D48-A956-50580BC7EE2C}"/>
              </a:ext>
            </a:extLst>
          </p:cNvPr>
          <p:cNvPicPr>
            <a:picLocks noChangeAspect="1"/>
          </p:cNvPicPr>
          <p:nvPr/>
        </p:nvPicPr>
        <p:blipFill>
          <a:blip r:embed="rId3"/>
          <a:stretch>
            <a:fillRect/>
          </a:stretch>
        </p:blipFill>
        <p:spPr>
          <a:xfrm flipH="1">
            <a:off x="4304750" y="502276"/>
            <a:ext cx="987192" cy="1251498"/>
          </a:xfrm>
          <a:prstGeom prst="rect">
            <a:avLst/>
          </a:prstGeom>
        </p:spPr>
      </p:pic>
      <p:sp>
        <p:nvSpPr>
          <p:cNvPr id="5" name="TextBox 4">
            <a:extLst>
              <a:ext uri="{FF2B5EF4-FFF2-40B4-BE49-F238E27FC236}">
                <a16:creationId xmlns:a16="http://schemas.microsoft.com/office/drawing/2014/main" id="{A8DC8334-BA5B-4E8C-BE97-44FDD23EE2C2}"/>
              </a:ext>
            </a:extLst>
          </p:cNvPr>
          <p:cNvSpPr txBox="1"/>
          <p:nvPr/>
        </p:nvSpPr>
        <p:spPr>
          <a:xfrm>
            <a:off x="1095440" y="2720914"/>
            <a:ext cx="5574323" cy="769441"/>
          </a:xfrm>
          <a:prstGeom prst="rect">
            <a:avLst/>
          </a:prstGeom>
          <a:noFill/>
        </p:spPr>
        <p:txBody>
          <a:bodyPr wrap="square" rtlCol="0">
            <a:spAutoFit/>
          </a:bodyPr>
          <a:lstStyle/>
          <a:p>
            <a:r>
              <a:rPr lang="en-US" sz="2600" dirty="0"/>
              <a:t>Percentage not meeting target:</a:t>
            </a:r>
          </a:p>
          <a:p>
            <a:endParaRPr lang="en-AU" dirty="0"/>
          </a:p>
        </p:txBody>
      </p:sp>
    </p:spTree>
    <p:extLst>
      <p:ext uri="{BB962C8B-B14F-4D97-AF65-F5344CB8AC3E}">
        <p14:creationId xmlns:p14="http://schemas.microsoft.com/office/powerpoint/2010/main" val="1703616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05AC3-F924-43A7-B9E8-ED0AB0C26017}"/>
              </a:ext>
            </a:extLst>
          </p:cNvPr>
          <p:cNvSpPr>
            <a:spLocks noGrp="1"/>
          </p:cNvSpPr>
          <p:nvPr>
            <p:ph type="title"/>
          </p:nvPr>
        </p:nvSpPr>
        <p:spPr>
          <a:xfrm>
            <a:off x="668215" y="547781"/>
            <a:ext cx="10515600" cy="1325563"/>
          </a:xfrm>
        </p:spPr>
        <p:txBody>
          <a:bodyPr/>
          <a:lstStyle/>
          <a:p>
            <a:r>
              <a:rPr lang="en-US" b="1" dirty="0">
                <a:solidFill>
                  <a:schemeClr val="accent1">
                    <a:lumMod val="75000"/>
                  </a:schemeClr>
                </a:solidFill>
                <a:latin typeface="+mn-lt"/>
              </a:rPr>
              <a:t>Blood pressure  </a:t>
            </a:r>
            <a:br>
              <a:rPr lang="en-US" b="1" dirty="0">
                <a:solidFill>
                  <a:schemeClr val="accent1">
                    <a:lumMod val="75000"/>
                  </a:schemeClr>
                </a:solidFill>
              </a:rPr>
            </a:br>
            <a:endParaRPr lang="en-AU" dirty="0"/>
          </a:p>
        </p:txBody>
      </p:sp>
      <p:sp>
        <p:nvSpPr>
          <p:cNvPr id="3" name="Content Placeholder 2">
            <a:extLst>
              <a:ext uri="{FF2B5EF4-FFF2-40B4-BE49-F238E27FC236}">
                <a16:creationId xmlns:a16="http://schemas.microsoft.com/office/drawing/2014/main" id="{6E8CEB66-48E7-447C-9354-8FA5D0F1A367}"/>
              </a:ext>
            </a:extLst>
          </p:cNvPr>
          <p:cNvSpPr>
            <a:spLocks noGrp="1"/>
          </p:cNvSpPr>
          <p:nvPr>
            <p:ph idx="1"/>
          </p:nvPr>
        </p:nvSpPr>
        <p:spPr>
          <a:xfrm>
            <a:off x="1960684" y="1326692"/>
            <a:ext cx="8150470" cy="1207721"/>
          </a:xfrm>
        </p:spPr>
        <p:txBody>
          <a:bodyPr/>
          <a:lstStyle/>
          <a:p>
            <a:pPr marL="0" indent="0">
              <a:buNone/>
            </a:pPr>
            <a:r>
              <a:rPr lang="en-AU" sz="2000" dirty="0">
                <a:solidFill>
                  <a:schemeClr val="accent1">
                    <a:lumMod val="75000"/>
                  </a:schemeClr>
                </a:solidFill>
              </a:rPr>
              <a:t>Targets : &lt; 140/90 mmHg in adults with diabetes</a:t>
            </a:r>
          </a:p>
          <a:p>
            <a:pPr marL="0" indent="0">
              <a:buNone/>
            </a:pPr>
            <a:r>
              <a:rPr lang="en-AU" sz="2000" dirty="0">
                <a:solidFill>
                  <a:schemeClr val="accent1">
                    <a:lumMod val="75000"/>
                  </a:schemeClr>
                </a:solidFill>
              </a:rPr>
              <a:t>           &lt; 130/80 mmHg in adults with diabetes and albuminuria/nephropathy</a:t>
            </a:r>
          </a:p>
          <a:p>
            <a:endParaRPr lang="en-AU" dirty="0"/>
          </a:p>
        </p:txBody>
      </p:sp>
      <p:pic>
        <p:nvPicPr>
          <p:cNvPr id="4" name="Picture 3" descr="Shape&#10;&#10;Description automatically generated">
            <a:extLst>
              <a:ext uri="{FF2B5EF4-FFF2-40B4-BE49-F238E27FC236}">
                <a16:creationId xmlns:a16="http://schemas.microsoft.com/office/drawing/2014/main" id="{95C6E7C7-6C79-4828-ACF2-0C0EF807A526}"/>
              </a:ext>
            </a:extLst>
          </p:cNvPr>
          <p:cNvPicPr>
            <a:picLocks noChangeAspect="1"/>
          </p:cNvPicPr>
          <p:nvPr/>
        </p:nvPicPr>
        <p:blipFill>
          <a:blip r:embed="rId2"/>
          <a:stretch>
            <a:fillRect/>
          </a:stretch>
        </p:blipFill>
        <p:spPr>
          <a:xfrm flipH="1">
            <a:off x="4286333" y="230188"/>
            <a:ext cx="864931" cy="1096504"/>
          </a:xfrm>
          <a:prstGeom prst="rect">
            <a:avLst/>
          </a:prstGeom>
        </p:spPr>
      </p:pic>
      <p:pic>
        <p:nvPicPr>
          <p:cNvPr id="5" name="Picture 4" descr="Icon&#10;&#10;Description automatically generated">
            <a:extLst>
              <a:ext uri="{FF2B5EF4-FFF2-40B4-BE49-F238E27FC236}">
                <a16:creationId xmlns:a16="http://schemas.microsoft.com/office/drawing/2014/main" id="{84E2B5D1-C557-452D-8329-62C662FE9581}"/>
              </a:ext>
            </a:extLst>
          </p:cNvPr>
          <p:cNvPicPr>
            <a:picLocks noChangeAspect="1"/>
          </p:cNvPicPr>
          <p:nvPr/>
        </p:nvPicPr>
        <p:blipFill>
          <a:blip r:embed="rId3"/>
          <a:stretch>
            <a:fillRect/>
          </a:stretch>
        </p:blipFill>
        <p:spPr>
          <a:xfrm>
            <a:off x="966253" y="1227689"/>
            <a:ext cx="921750" cy="925997"/>
          </a:xfrm>
          <a:prstGeom prst="rect">
            <a:avLst/>
          </a:prstGeom>
        </p:spPr>
      </p:pic>
      <p:sp>
        <p:nvSpPr>
          <p:cNvPr id="7" name="TextBox 6">
            <a:extLst>
              <a:ext uri="{FF2B5EF4-FFF2-40B4-BE49-F238E27FC236}">
                <a16:creationId xmlns:a16="http://schemas.microsoft.com/office/drawing/2014/main" id="{562AA71C-5DE6-49D5-ABBE-55CB4F891A4E}"/>
              </a:ext>
            </a:extLst>
          </p:cNvPr>
          <p:cNvSpPr txBox="1"/>
          <p:nvPr/>
        </p:nvSpPr>
        <p:spPr>
          <a:xfrm>
            <a:off x="5359795" y="316775"/>
            <a:ext cx="5609492" cy="923330"/>
          </a:xfrm>
          <a:prstGeom prst="rect">
            <a:avLst/>
          </a:prstGeom>
          <a:noFill/>
        </p:spPr>
        <p:txBody>
          <a:bodyPr wrap="square" rtlCol="0">
            <a:spAutoFit/>
          </a:bodyPr>
          <a:lstStyle/>
          <a:p>
            <a:r>
              <a:rPr lang="en-AU" sz="5400" dirty="0">
                <a:solidFill>
                  <a:srgbClr val="FF0000"/>
                </a:solidFill>
              </a:rPr>
              <a:t>(Alternative slide)</a:t>
            </a:r>
          </a:p>
        </p:txBody>
      </p:sp>
      <p:sp>
        <p:nvSpPr>
          <p:cNvPr id="8" name="Title 1">
            <a:extLst>
              <a:ext uri="{FF2B5EF4-FFF2-40B4-BE49-F238E27FC236}">
                <a16:creationId xmlns:a16="http://schemas.microsoft.com/office/drawing/2014/main" id="{75680F64-6CA3-4D46-91A2-EA33DA6647A6}"/>
              </a:ext>
            </a:extLst>
          </p:cNvPr>
          <p:cNvSpPr txBox="1">
            <a:spLocks/>
          </p:cNvSpPr>
          <p:nvPr/>
        </p:nvSpPr>
        <p:spPr>
          <a:xfrm>
            <a:off x="124690" y="0"/>
            <a:ext cx="1941501" cy="531568"/>
          </a:xfrm>
          <a:prstGeom prst="rect">
            <a:avLst/>
          </a:prstGeom>
        </p:spPr>
        <p:txBody>
          <a:bodyPr vert="horz" lIns="91440" tIns="45720" rIns="91440" bIns="45720" rtlCol="0" anchor="ctr">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lumMod val="75000"/>
                  </a:schemeClr>
                </a:solidFill>
                <a:latin typeface="+mn-lt"/>
              </a:rPr>
              <a:t>ADCQR 2024</a:t>
            </a:r>
          </a:p>
        </p:txBody>
      </p:sp>
      <p:grpSp>
        <p:nvGrpSpPr>
          <p:cNvPr id="10" name="Group 9">
            <a:extLst>
              <a:ext uri="{FF2B5EF4-FFF2-40B4-BE49-F238E27FC236}">
                <a16:creationId xmlns:a16="http://schemas.microsoft.com/office/drawing/2014/main" id="{9A73472A-9D86-463E-BD16-EE9CFB0B7D0F}"/>
              </a:ext>
            </a:extLst>
          </p:cNvPr>
          <p:cNvGrpSpPr/>
          <p:nvPr/>
        </p:nvGrpSpPr>
        <p:grpSpPr>
          <a:xfrm>
            <a:off x="3435231" y="2332190"/>
            <a:ext cx="5201376" cy="3334215"/>
            <a:chOff x="3435231" y="2332190"/>
            <a:chExt cx="5201376" cy="3334215"/>
          </a:xfrm>
        </p:grpSpPr>
        <p:pic>
          <p:nvPicPr>
            <p:cNvPr id="6" name="Picture 5">
              <a:extLst>
                <a:ext uri="{FF2B5EF4-FFF2-40B4-BE49-F238E27FC236}">
                  <a16:creationId xmlns:a16="http://schemas.microsoft.com/office/drawing/2014/main" id="{6E2FF1C8-5FC3-4CF0-BB31-A5EEB9162323}"/>
                </a:ext>
              </a:extLst>
            </p:cNvPr>
            <p:cNvPicPr>
              <a:picLocks noChangeAspect="1"/>
            </p:cNvPicPr>
            <p:nvPr/>
          </p:nvPicPr>
          <p:blipFill>
            <a:blip r:embed="rId4"/>
            <a:stretch>
              <a:fillRect/>
            </a:stretch>
          </p:blipFill>
          <p:spPr>
            <a:xfrm>
              <a:off x="3435231" y="2332190"/>
              <a:ext cx="5201376" cy="3334215"/>
            </a:xfrm>
            <a:prstGeom prst="rect">
              <a:avLst/>
            </a:prstGeom>
          </p:spPr>
        </p:pic>
        <p:sp>
          <p:nvSpPr>
            <p:cNvPr id="9" name="Rectangle 8">
              <a:extLst>
                <a:ext uri="{FF2B5EF4-FFF2-40B4-BE49-F238E27FC236}">
                  <a16:creationId xmlns:a16="http://schemas.microsoft.com/office/drawing/2014/main" id="{063C513F-6A29-4238-A480-C0CAE8D0F3F8}"/>
                </a:ext>
              </a:extLst>
            </p:cNvPr>
            <p:cNvSpPr/>
            <p:nvPr/>
          </p:nvSpPr>
          <p:spPr>
            <a:xfrm rot="19582331">
              <a:off x="4396173" y="4106463"/>
              <a:ext cx="3059684" cy="646331"/>
            </a:xfrm>
            <a:prstGeom prst="rect">
              <a:avLst/>
            </a:prstGeom>
          </p:spPr>
          <p:txBody>
            <a:bodyPr wrap="none">
              <a:spAutoFit/>
            </a:bodyPr>
            <a:lstStyle/>
            <a:p>
              <a:r>
                <a:rPr lang="en-AU" sz="3600" dirty="0">
                  <a:solidFill>
                    <a:srgbClr val="FF0000"/>
                  </a:solidFill>
                </a:rPr>
                <a:t>EXAMPLE ONLY</a:t>
              </a:r>
            </a:p>
          </p:txBody>
        </p:sp>
      </p:grpSp>
    </p:spTree>
    <p:extLst>
      <p:ext uri="{BB962C8B-B14F-4D97-AF65-F5344CB8AC3E}">
        <p14:creationId xmlns:p14="http://schemas.microsoft.com/office/powerpoint/2010/main" val="42796010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241D8-71D0-42CE-A4EC-EE8F21AD090C}"/>
              </a:ext>
            </a:extLst>
          </p:cNvPr>
          <p:cNvSpPr>
            <a:spLocks noGrp="1"/>
          </p:cNvSpPr>
          <p:nvPr>
            <p:ph type="title"/>
          </p:nvPr>
        </p:nvSpPr>
        <p:spPr>
          <a:xfrm>
            <a:off x="0" y="534746"/>
            <a:ext cx="12192000" cy="760290"/>
          </a:xfrm>
        </p:spPr>
        <p:txBody>
          <a:bodyPr>
            <a:normAutofit/>
          </a:bodyPr>
          <a:lstStyle/>
          <a:p>
            <a:r>
              <a:rPr lang="en-AU" sz="3900" b="1" dirty="0">
                <a:solidFill>
                  <a:schemeClr val="accent1">
                    <a:lumMod val="75000"/>
                  </a:schemeClr>
                </a:solidFill>
                <a:latin typeface="+mn-lt"/>
              </a:rPr>
              <a:t>Clinical variation in blood pressure control – T1DM/T2DM</a:t>
            </a:r>
          </a:p>
        </p:txBody>
      </p:sp>
      <p:pic>
        <p:nvPicPr>
          <p:cNvPr id="4" name="Content Placeholder 3">
            <a:extLst>
              <a:ext uri="{FF2B5EF4-FFF2-40B4-BE49-F238E27FC236}">
                <a16:creationId xmlns:a16="http://schemas.microsoft.com/office/drawing/2014/main" id="{70F848F7-21E2-490C-B9CC-67AB0E14BDD0}"/>
              </a:ext>
            </a:extLst>
          </p:cNvPr>
          <p:cNvPicPr>
            <a:picLocks noGrp="1" noChangeAspect="1"/>
          </p:cNvPicPr>
          <p:nvPr>
            <p:ph idx="1"/>
          </p:nvPr>
        </p:nvPicPr>
        <p:blipFill>
          <a:blip r:embed="rId2"/>
          <a:stretch>
            <a:fillRect/>
          </a:stretch>
        </p:blipFill>
        <p:spPr>
          <a:xfrm>
            <a:off x="248580" y="1381347"/>
            <a:ext cx="7420112" cy="3762538"/>
          </a:xfrm>
          <a:prstGeom prst="rect">
            <a:avLst/>
          </a:prstGeom>
        </p:spPr>
      </p:pic>
      <p:sp>
        <p:nvSpPr>
          <p:cNvPr id="5" name="Rectangle 4">
            <a:extLst>
              <a:ext uri="{FF2B5EF4-FFF2-40B4-BE49-F238E27FC236}">
                <a16:creationId xmlns:a16="http://schemas.microsoft.com/office/drawing/2014/main" id="{F725D42A-A549-43DA-AE05-385D0605FE9F}"/>
              </a:ext>
            </a:extLst>
          </p:cNvPr>
          <p:cNvSpPr/>
          <p:nvPr/>
        </p:nvSpPr>
        <p:spPr>
          <a:xfrm>
            <a:off x="0" y="79103"/>
            <a:ext cx="1383264" cy="369332"/>
          </a:xfrm>
          <a:prstGeom prst="rect">
            <a:avLst/>
          </a:prstGeom>
        </p:spPr>
        <p:txBody>
          <a:bodyPr wrap="none">
            <a:spAutoFit/>
          </a:bodyPr>
          <a:lstStyle/>
          <a:p>
            <a:r>
              <a:rPr lang="en-US" dirty="0">
                <a:solidFill>
                  <a:schemeClr val="accent1">
                    <a:lumMod val="75000"/>
                  </a:schemeClr>
                </a:solidFill>
              </a:rPr>
              <a:t>ADCQR 2024</a:t>
            </a:r>
            <a:endParaRPr lang="en-AU" dirty="0"/>
          </a:p>
        </p:txBody>
      </p:sp>
      <p:sp>
        <p:nvSpPr>
          <p:cNvPr id="6" name="TextBox 5">
            <a:extLst>
              <a:ext uri="{FF2B5EF4-FFF2-40B4-BE49-F238E27FC236}">
                <a16:creationId xmlns:a16="http://schemas.microsoft.com/office/drawing/2014/main" id="{711AFFAA-8E8C-4B1F-8EC9-FC901DC8DD0D}"/>
              </a:ext>
            </a:extLst>
          </p:cNvPr>
          <p:cNvSpPr txBox="1"/>
          <p:nvPr/>
        </p:nvSpPr>
        <p:spPr>
          <a:xfrm rot="19538040">
            <a:off x="1850485" y="2804683"/>
            <a:ext cx="2797136" cy="584775"/>
          </a:xfrm>
          <a:prstGeom prst="rect">
            <a:avLst/>
          </a:prstGeom>
          <a:noFill/>
        </p:spPr>
        <p:txBody>
          <a:bodyPr wrap="square" rtlCol="0">
            <a:spAutoFit/>
          </a:bodyPr>
          <a:lstStyle/>
          <a:p>
            <a:r>
              <a:rPr lang="en-AU" sz="3200" dirty="0">
                <a:solidFill>
                  <a:srgbClr val="FF0000"/>
                </a:solidFill>
              </a:rPr>
              <a:t>EXAMPLE ONLY</a:t>
            </a:r>
          </a:p>
        </p:txBody>
      </p:sp>
      <p:sp>
        <p:nvSpPr>
          <p:cNvPr id="3" name="Rectangle 2">
            <a:extLst>
              <a:ext uri="{FF2B5EF4-FFF2-40B4-BE49-F238E27FC236}">
                <a16:creationId xmlns:a16="http://schemas.microsoft.com/office/drawing/2014/main" id="{519605BA-BDF5-46A6-B9C2-A590F5EE9E36}"/>
              </a:ext>
            </a:extLst>
          </p:cNvPr>
          <p:cNvSpPr/>
          <p:nvPr/>
        </p:nvSpPr>
        <p:spPr>
          <a:xfrm>
            <a:off x="7623455" y="1714115"/>
            <a:ext cx="3727413" cy="2954655"/>
          </a:xfrm>
          <a:prstGeom prst="rect">
            <a:avLst/>
          </a:prstGeom>
        </p:spPr>
        <p:txBody>
          <a:bodyPr wrap="square">
            <a:spAutoFit/>
          </a:bodyPr>
          <a:lstStyle/>
          <a:p>
            <a:r>
              <a:rPr lang="en-AU" sz="2400" dirty="0">
                <a:solidFill>
                  <a:srgbClr val="FF0000"/>
                </a:solidFill>
              </a:rPr>
              <a:t>Use T1DM and T2DM risk adjusted funnel plots on page 18 of the site report</a:t>
            </a:r>
            <a:br>
              <a:rPr lang="en-AU" sz="2400" dirty="0">
                <a:solidFill>
                  <a:srgbClr val="FF0000"/>
                </a:solidFill>
              </a:rPr>
            </a:br>
            <a:endParaRPr lang="en-AU" sz="2400" dirty="0">
              <a:solidFill>
                <a:srgbClr val="FF0000"/>
              </a:solidFill>
            </a:endParaRPr>
          </a:p>
          <a:p>
            <a:r>
              <a:rPr lang="en-AU" sz="2400" dirty="0">
                <a:solidFill>
                  <a:srgbClr val="FF0000"/>
                </a:solidFill>
              </a:rPr>
              <a:t>Information to interpret funnel plots is in the methods section on page 5</a:t>
            </a:r>
          </a:p>
          <a:p>
            <a:endParaRPr lang="en-AU" dirty="0">
              <a:solidFill>
                <a:srgbClr val="FF0000"/>
              </a:solidFill>
            </a:endParaRPr>
          </a:p>
        </p:txBody>
      </p:sp>
    </p:spTree>
    <p:extLst>
      <p:ext uri="{BB962C8B-B14F-4D97-AF65-F5344CB8AC3E}">
        <p14:creationId xmlns:p14="http://schemas.microsoft.com/office/powerpoint/2010/main" val="1680595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1994255"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704513"/>
            <a:ext cx="10515600" cy="4472450"/>
          </a:xfrm>
        </p:spPr>
        <p:txBody>
          <a:bodyPr>
            <a:normAutofit lnSpcReduction="10000"/>
          </a:bodyPr>
          <a:lstStyle/>
          <a:p>
            <a:pPr marL="0" indent="0">
              <a:buNone/>
            </a:pPr>
            <a:r>
              <a:rPr lang="en-US" sz="3200" dirty="0"/>
              <a:t>Prescribing and treatment gaps</a:t>
            </a:r>
          </a:p>
          <a:p>
            <a:r>
              <a:rPr lang="en-US" dirty="0"/>
              <a:t> </a:t>
            </a:r>
            <a:r>
              <a:rPr lang="en-US" b="1" dirty="0"/>
              <a:t>Prescribing gap </a:t>
            </a:r>
            <a:r>
              <a:rPr lang="en-US" dirty="0"/>
              <a:t>(% not on antihypertensive therapy despite </a:t>
            </a:r>
          </a:p>
          <a:p>
            <a:pPr marL="0" indent="0">
              <a:buNone/>
            </a:pPr>
            <a:r>
              <a:rPr lang="en-US" dirty="0"/>
              <a:t>    blood pressure ≥ 130/80 mmHg): </a:t>
            </a:r>
            <a:r>
              <a:rPr lang="en-US" dirty="0">
                <a:solidFill>
                  <a:schemeClr val="accent1">
                    <a:lumMod val="75000"/>
                  </a:schemeClr>
                </a:solidFill>
              </a:rPr>
              <a:t>Type 1:</a:t>
            </a:r>
            <a:r>
              <a:rPr lang="en-US" dirty="0"/>
              <a:t> </a:t>
            </a:r>
            <a:r>
              <a:rPr lang="en-US" dirty="0">
                <a:solidFill>
                  <a:srgbClr val="FF0000"/>
                </a:solidFill>
              </a:rPr>
              <a:t>insert %</a:t>
            </a:r>
            <a:endParaRPr lang="en-US" dirty="0"/>
          </a:p>
          <a:p>
            <a:pPr marL="0" indent="0">
              <a:buNone/>
            </a:pPr>
            <a:r>
              <a:rPr lang="en-US" dirty="0"/>
              <a:t>                                                                </a:t>
            </a:r>
            <a:r>
              <a:rPr lang="en-US" dirty="0">
                <a:solidFill>
                  <a:schemeClr val="accent1">
                    <a:lumMod val="75000"/>
                  </a:schemeClr>
                </a:solidFill>
              </a:rPr>
              <a:t>Type 2:</a:t>
            </a:r>
            <a:r>
              <a:rPr lang="en-US" dirty="0"/>
              <a:t> </a:t>
            </a:r>
            <a:r>
              <a:rPr lang="en-US" dirty="0">
                <a:solidFill>
                  <a:srgbClr val="FF0000"/>
                </a:solidFill>
              </a:rPr>
              <a:t>insert %</a:t>
            </a:r>
            <a:endParaRPr lang="en-US" dirty="0"/>
          </a:p>
          <a:p>
            <a:pPr marL="0" indent="0">
              <a:buNone/>
            </a:pPr>
            <a:endParaRPr lang="en-US" dirty="0"/>
          </a:p>
          <a:p>
            <a:r>
              <a:rPr lang="en-US" b="1" dirty="0"/>
              <a:t>Treatment gap </a:t>
            </a:r>
            <a:r>
              <a:rPr lang="en-US" dirty="0"/>
              <a:t>(% with</a:t>
            </a:r>
            <a:r>
              <a:rPr lang="en-US" b="1" dirty="0"/>
              <a:t> </a:t>
            </a:r>
            <a:r>
              <a:rPr lang="en-US" dirty="0"/>
              <a:t>blood pressure ≥ 130/80 mmHg, despite </a:t>
            </a:r>
          </a:p>
          <a:p>
            <a:pPr marL="0" indent="0">
              <a:buNone/>
            </a:pPr>
            <a:r>
              <a:rPr lang="en-US" dirty="0"/>
              <a:t>   using antihypertensive therapy): </a:t>
            </a:r>
            <a:r>
              <a:rPr lang="en-US" dirty="0">
                <a:solidFill>
                  <a:schemeClr val="accent1">
                    <a:lumMod val="75000"/>
                  </a:schemeClr>
                </a:solidFill>
              </a:rPr>
              <a:t>Type 1:</a:t>
            </a:r>
            <a:r>
              <a:rPr lang="en-US" dirty="0"/>
              <a:t> </a:t>
            </a:r>
            <a:r>
              <a:rPr lang="en-US" dirty="0">
                <a:solidFill>
                  <a:srgbClr val="FF0000"/>
                </a:solidFill>
              </a:rPr>
              <a:t>insert %</a:t>
            </a:r>
            <a:endParaRPr lang="en-US" dirty="0"/>
          </a:p>
          <a:p>
            <a:pPr marL="0" indent="0">
              <a:buNone/>
            </a:pPr>
            <a:r>
              <a:rPr lang="en-US" dirty="0">
                <a:solidFill>
                  <a:schemeClr val="accent1">
                    <a:lumMod val="75000"/>
                  </a:schemeClr>
                </a:solidFill>
              </a:rPr>
              <a:t>                                                              Type 2:</a:t>
            </a:r>
            <a:r>
              <a:rPr lang="en-US" dirty="0"/>
              <a:t> </a:t>
            </a:r>
            <a:r>
              <a:rPr lang="en-US" dirty="0">
                <a:solidFill>
                  <a:srgbClr val="FF0000"/>
                </a:solidFill>
              </a:rPr>
              <a:t>insert %</a:t>
            </a:r>
            <a:endParaRPr lang="en-US" dirty="0"/>
          </a:p>
          <a:p>
            <a:pPr marL="0" indent="0">
              <a:buNone/>
            </a:pPr>
            <a:r>
              <a:rPr lang="en-US" dirty="0"/>
              <a:t>                                                                                                      </a:t>
            </a:r>
          </a:p>
        </p:txBody>
      </p:sp>
      <p:sp>
        <p:nvSpPr>
          <p:cNvPr id="4" name="TextBox 3">
            <a:extLst>
              <a:ext uri="{FF2B5EF4-FFF2-40B4-BE49-F238E27FC236}">
                <a16:creationId xmlns:a16="http://schemas.microsoft.com/office/drawing/2014/main" id="{B02D1A3C-D12C-9844-8BFF-37684CC057FD}"/>
              </a:ext>
            </a:extLst>
          </p:cNvPr>
          <p:cNvSpPr txBox="1"/>
          <p:nvPr/>
        </p:nvSpPr>
        <p:spPr>
          <a:xfrm>
            <a:off x="483093" y="838832"/>
            <a:ext cx="10515600" cy="707886"/>
          </a:xfrm>
          <a:prstGeom prst="rect">
            <a:avLst/>
          </a:prstGeom>
          <a:noFill/>
        </p:spPr>
        <p:txBody>
          <a:bodyPr wrap="square" rtlCol="0">
            <a:spAutoFit/>
          </a:bodyPr>
          <a:lstStyle/>
          <a:p>
            <a:r>
              <a:rPr lang="en-US" sz="4000" b="1" dirty="0">
                <a:solidFill>
                  <a:schemeClr val="accent1">
                    <a:lumMod val="75000"/>
                  </a:schemeClr>
                </a:solidFill>
              </a:rPr>
              <a:t>Antihypertensive medications</a:t>
            </a:r>
          </a:p>
        </p:txBody>
      </p:sp>
    </p:spTree>
    <p:extLst>
      <p:ext uri="{BB962C8B-B14F-4D97-AF65-F5344CB8AC3E}">
        <p14:creationId xmlns:p14="http://schemas.microsoft.com/office/powerpoint/2010/main" val="2805110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1985463"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1577242" y="1155876"/>
            <a:ext cx="3882781" cy="558624"/>
          </a:xfrm>
        </p:spPr>
        <p:txBody>
          <a:bodyPr>
            <a:normAutofit/>
          </a:bodyPr>
          <a:lstStyle/>
          <a:p>
            <a:pPr marL="0" indent="0">
              <a:buNone/>
            </a:pPr>
            <a:r>
              <a:rPr lang="en-US" dirty="0">
                <a:solidFill>
                  <a:schemeClr val="accent1">
                    <a:lumMod val="75000"/>
                  </a:schemeClr>
                </a:solidFill>
              </a:rPr>
              <a:t> </a:t>
            </a:r>
            <a:r>
              <a:rPr lang="en-US" sz="3200" b="1" dirty="0">
                <a:solidFill>
                  <a:schemeClr val="accent1">
                    <a:lumMod val="75000"/>
                  </a:schemeClr>
                </a:solidFill>
              </a:rPr>
              <a:t>Target: 0% smoking</a:t>
            </a:r>
          </a:p>
          <a:p>
            <a:pPr marL="0" indent="0">
              <a:buNone/>
            </a:pPr>
            <a:endParaRPr lang="en-US" sz="2000" b="1" dirty="0"/>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B02D1A3C-D12C-9844-8BFF-37684CC057FD}"/>
              </a:ext>
            </a:extLst>
          </p:cNvPr>
          <p:cNvSpPr txBox="1"/>
          <p:nvPr/>
        </p:nvSpPr>
        <p:spPr>
          <a:xfrm>
            <a:off x="2183423" y="247649"/>
            <a:ext cx="2406162" cy="707886"/>
          </a:xfrm>
          <a:prstGeom prst="rect">
            <a:avLst/>
          </a:prstGeom>
          <a:noFill/>
        </p:spPr>
        <p:txBody>
          <a:bodyPr wrap="square" rtlCol="0">
            <a:spAutoFit/>
          </a:bodyPr>
          <a:lstStyle/>
          <a:p>
            <a:r>
              <a:rPr lang="en-US" sz="4000" b="1" dirty="0">
                <a:solidFill>
                  <a:schemeClr val="accent1">
                    <a:lumMod val="75000"/>
                  </a:schemeClr>
                </a:solidFill>
              </a:rPr>
              <a:t>Smoking</a:t>
            </a:r>
          </a:p>
        </p:txBody>
      </p:sp>
      <p:pic>
        <p:nvPicPr>
          <p:cNvPr id="6" name="Picture 5" descr="Icon&#10;&#10;Description automatically generated">
            <a:extLst>
              <a:ext uri="{FF2B5EF4-FFF2-40B4-BE49-F238E27FC236}">
                <a16:creationId xmlns:a16="http://schemas.microsoft.com/office/drawing/2014/main" id="{04585678-E3C2-494B-AAB0-FC2166958617}"/>
              </a:ext>
            </a:extLst>
          </p:cNvPr>
          <p:cNvPicPr>
            <a:picLocks noChangeAspect="1"/>
          </p:cNvPicPr>
          <p:nvPr/>
        </p:nvPicPr>
        <p:blipFill>
          <a:blip r:embed="rId2"/>
          <a:stretch>
            <a:fillRect/>
          </a:stretch>
        </p:blipFill>
        <p:spPr>
          <a:xfrm>
            <a:off x="657600" y="1002872"/>
            <a:ext cx="919642" cy="923880"/>
          </a:xfrm>
          <a:prstGeom prst="rect">
            <a:avLst/>
          </a:prstGeom>
        </p:spPr>
      </p:pic>
      <p:graphicFrame>
        <p:nvGraphicFramePr>
          <p:cNvPr id="7" name="Table 9">
            <a:extLst>
              <a:ext uri="{FF2B5EF4-FFF2-40B4-BE49-F238E27FC236}">
                <a16:creationId xmlns:a16="http://schemas.microsoft.com/office/drawing/2014/main" id="{57E75E85-CFCD-EC44-90E4-9C0725FA1F2D}"/>
              </a:ext>
            </a:extLst>
          </p:cNvPr>
          <p:cNvGraphicFramePr>
            <a:graphicFrameLocks noGrp="1"/>
          </p:cNvGraphicFramePr>
          <p:nvPr>
            <p:extLst>
              <p:ext uri="{D42A27DB-BD31-4B8C-83A1-F6EECF244321}">
                <p14:modId xmlns:p14="http://schemas.microsoft.com/office/powerpoint/2010/main" val="3000781008"/>
              </p:ext>
            </p:extLst>
          </p:nvPr>
        </p:nvGraphicFramePr>
        <p:xfrm>
          <a:off x="3508908" y="2968298"/>
          <a:ext cx="6283161" cy="3025567"/>
        </p:xfrm>
        <a:graphic>
          <a:graphicData uri="http://schemas.openxmlformats.org/drawingml/2006/table">
            <a:tbl>
              <a:tblPr firstRow="1" bandRow="1">
                <a:tableStyleId>{5C22544A-7EE6-4342-B048-85BDC9FD1C3A}</a:tableStyleId>
              </a:tblPr>
              <a:tblGrid>
                <a:gridCol w="2094387">
                  <a:extLst>
                    <a:ext uri="{9D8B030D-6E8A-4147-A177-3AD203B41FA5}">
                      <a16:colId xmlns:a16="http://schemas.microsoft.com/office/drawing/2014/main" val="1748772769"/>
                    </a:ext>
                  </a:extLst>
                </a:gridCol>
                <a:gridCol w="2094387">
                  <a:extLst>
                    <a:ext uri="{9D8B030D-6E8A-4147-A177-3AD203B41FA5}">
                      <a16:colId xmlns:a16="http://schemas.microsoft.com/office/drawing/2014/main" val="3184061997"/>
                    </a:ext>
                  </a:extLst>
                </a:gridCol>
                <a:gridCol w="2094387">
                  <a:extLst>
                    <a:ext uri="{9D8B030D-6E8A-4147-A177-3AD203B41FA5}">
                      <a16:colId xmlns:a16="http://schemas.microsoft.com/office/drawing/2014/main" val="1988203900"/>
                    </a:ext>
                  </a:extLst>
                </a:gridCol>
              </a:tblGrid>
              <a:tr h="1030513">
                <a:tc>
                  <a:txBody>
                    <a:bodyPr/>
                    <a:lstStyle/>
                    <a:p>
                      <a:endParaRPr lang="en-US" dirty="0"/>
                    </a:p>
                  </a:txBody>
                  <a:tcPr>
                    <a:noFill/>
                  </a:tcPr>
                </a:tc>
                <a:tc>
                  <a:txBody>
                    <a:bodyPr/>
                    <a:lstStyle/>
                    <a:p>
                      <a:pPr algn="ctr">
                        <a:lnSpc>
                          <a:spcPct val="150000"/>
                        </a:lnSpc>
                      </a:pPr>
                      <a:r>
                        <a:rPr lang="en-US" sz="2400" dirty="0">
                          <a:solidFill>
                            <a:schemeClr val="accent1"/>
                          </a:solidFill>
                        </a:rPr>
                        <a:t>Our site</a:t>
                      </a:r>
                    </a:p>
                  </a:txBody>
                  <a:tcPr>
                    <a:solidFill>
                      <a:schemeClr val="bg2">
                        <a:lumMod val="90000"/>
                      </a:schemeClr>
                    </a:solidFill>
                  </a:tcPr>
                </a:tc>
                <a:tc>
                  <a:txBody>
                    <a:bodyPr/>
                    <a:lstStyle/>
                    <a:p>
                      <a:pPr algn="ctr">
                        <a:lnSpc>
                          <a:spcPct val="150000"/>
                        </a:lnSpc>
                      </a:pPr>
                      <a:r>
                        <a:rPr lang="en-US" sz="2400" dirty="0">
                          <a:solidFill>
                            <a:schemeClr val="accent1"/>
                          </a:solidFill>
                        </a:rPr>
                        <a:t>Other similar sites</a:t>
                      </a:r>
                    </a:p>
                  </a:txBody>
                  <a:tcPr>
                    <a:solidFill>
                      <a:schemeClr val="bg2">
                        <a:lumMod val="90000"/>
                      </a:schemeClr>
                    </a:solidFill>
                  </a:tcPr>
                </a:tc>
                <a:extLst>
                  <a:ext uri="{0D108BD9-81ED-4DB2-BD59-A6C34878D82A}">
                    <a16:rowId xmlns:a16="http://schemas.microsoft.com/office/drawing/2014/main" val="3876893409"/>
                  </a:ext>
                </a:extLst>
              </a:tr>
              <a:tr h="946462">
                <a:tc>
                  <a:txBody>
                    <a:bodyPr/>
                    <a:lstStyle/>
                    <a:p>
                      <a:pPr algn="ctr">
                        <a:lnSpc>
                          <a:spcPct val="150000"/>
                        </a:lnSpc>
                      </a:pPr>
                      <a:r>
                        <a:rPr lang="en-US" sz="3600" dirty="0"/>
                        <a:t>Type 1</a:t>
                      </a:r>
                    </a:p>
                  </a:txBody>
                  <a:tcPr>
                    <a:solidFill>
                      <a:schemeClr val="accent1">
                        <a:lumMod val="20000"/>
                        <a:lumOff val="80000"/>
                      </a:schemeClr>
                    </a:solidFill>
                  </a:tcPr>
                </a:tc>
                <a:tc>
                  <a:txBody>
                    <a:bodyPr/>
                    <a:lstStyle/>
                    <a:p>
                      <a:pPr algn="ctr">
                        <a:lnSpc>
                          <a:spcPct val="150000"/>
                        </a:lnSpc>
                      </a:pPr>
                      <a:r>
                        <a:rPr lang="en-US" sz="3600" dirty="0">
                          <a:solidFill>
                            <a:srgbClr val="FF0000"/>
                          </a:solidFill>
                        </a:rPr>
                        <a:t>Insert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solidFill>
                            <a:srgbClr val="FF0000"/>
                          </a:solidFill>
                        </a:rPr>
                        <a:t>Insert %</a:t>
                      </a:r>
                    </a:p>
                  </a:txBody>
                  <a:tcPr>
                    <a:solidFill>
                      <a:schemeClr val="accent1">
                        <a:lumMod val="20000"/>
                        <a:lumOff val="80000"/>
                      </a:schemeClr>
                    </a:solidFill>
                  </a:tcPr>
                </a:tc>
                <a:extLst>
                  <a:ext uri="{0D108BD9-81ED-4DB2-BD59-A6C34878D82A}">
                    <a16:rowId xmlns:a16="http://schemas.microsoft.com/office/drawing/2014/main" val="3066002052"/>
                  </a:ext>
                </a:extLst>
              </a:tr>
              <a:tr h="947090">
                <a:tc>
                  <a:txBody>
                    <a:bodyPr/>
                    <a:lstStyle/>
                    <a:p>
                      <a:pPr algn="ctr">
                        <a:lnSpc>
                          <a:spcPct val="150000"/>
                        </a:lnSpc>
                      </a:pPr>
                      <a:r>
                        <a:rPr lang="en-US" sz="3600" dirty="0"/>
                        <a:t>Type 2</a:t>
                      </a:r>
                    </a:p>
                  </a:txBody>
                  <a:tcPr>
                    <a:solidFill>
                      <a:schemeClr val="accent1">
                        <a:lumMod val="40000"/>
                        <a:lumOff val="60000"/>
                      </a:schemeClr>
                    </a:solidFill>
                  </a:tcPr>
                </a:tc>
                <a:tc>
                  <a:txBody>
                    <a:bodyPr/>
                    <a:lstStyle/>
                    <a:p>
                      <a:pPr algn="ctr">
                        <a:lnSpc>
                          <a:spcPct val="150000"/>
                        </a:lnSpc>
                      </a:pPr>
                      <a:r>
                        <a:rPr lang="en-US" sz="3600" dirty="0">
                          <a:solidFill>
                            <a:srgbClr val="FF0000"/>
                          </a:solidFill>
                        </a:rPr>
                        <a:t>Insert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solidFill>
                            <a:srgbClr val="FF0000"/>
                          </a:solidFill>
                        </a:rPr>
                        <a:t>Insert %</a:t>
                      </a:r>
                    </a:p>
                  </a:txBody>
                  <a:tcPr>
                    <a:solidFill>
                      <a:schemeClr val="accent1">
                        <a:lumMod val="40000"/>
                        <a:lumOff val="60000"/>
                      </a:schemeClr>
                    </a:solidFill>
                  </a:tcPr>
                </a:tc>
                <a:extLst>
                  <a:ext uri="{0D108BD9-81ED-4DB2-BD59-A6C34878D82A}">
                    <a16:rowId xmlns:a16="http://schemas.microsoft.com/office/drawing/2014/main" val="1811723671"/>
                  </a:ext>
                </a:extLst>
              </a:tr>
            </a:tbl>
          </a:graphicData>
        </a:graphic>
      </p:graphicFrame>
      <p:pic>
        <p:nvPicPr>
          <p:cNvPr id="9" name="Picture 8">
            <a:extLst>
              <a:ext uri="{FF2B5EF4-FFF2-40B4-BE49-F238E27FC236}">
                <a16:creationId xmlns:a16="http://schemas.microsoft.com/office/drawing/2014/main" id="{D59F50FE-D9B8-564B-8F65-2D4EDF95DA6E}"/>
              </a:ext>
            </a:extLst>
          </p:cNvPr>
          <p:cNvPicPr>
            <a:picLocks noChangeAspect="1"/>
          </p:cNvPicPr>
          <p:nvPr/>
        </p:nvPicPr>
        <p:blipFill>
          <a:blip r:embed="rId3"/>
          <a:stretch>
            <a:fillRect/>
          </a:stretch>
        </p:blipFill>
        <p:spPr>
          <a:xfrm>
            <a:off x="4181268" y="191502"/>
            <a:ext cx="816634" cy="707886"/>
          </a:xfrm>
          <a:prstGeom prst="rect">
            <a:avLst/>
          </a:prstGeom>
        </p:spPr>
      </p:pic>
      <p:sp>
        <p:nvSpPr>
          <p:cNvPr id="5" name="TextBox 4">
            <a:extLst>
              <a:ext uri="{FF2B5EF4-FFF2-40B4-BE49-F238E27FC236}">
                <a16:creationId xmlns:a16="http://schemas.microsoft.com/office/drawing/2014/main" id="{67E566B2-B8A0-4D88-8443-145FFE4CB8ED}"/>
              </a:ext>
            </a:extLst>
          </p:cNvPr>
          <p:cNvSpPr txBox="1"/>
          <p:nvPr/>
        </p:nvSpPr>
        <p:spPr>
          <a:xfrm>
            <a:off x="2110153" y="2385361"/>
            <a:ext cx="3912577" cy="738664"/>
          </a:xfrm>
          <a:prstGeom prst="rect">
            <a:avLst/>
          </a:prstGeom>
          <a:noFill/>
        </p:spPr>
        <p:txBody>
          <a:bodyPr wrap="square" rtlCol="0">
            <a:spAutoFit/>
          </a:bodyPr>
          <a:lstStyle/>
          <a:p>
            <a:r>
              <a:rPr lang="en-US" sz="2400" b="1" dirty="0"/>
              <a:t>Percentage current smokers:</a:t>
            </a:r>
          </a:p>
          <a:p>
            <a:endParaRPr lang="en-AU" dirty="0"/>
          </a:p>
        </p:txBody>
      </p:sp>
    </p:spTree>
    <p:extLst>
      <p:ext uri="{BB962C8B-B14F-4D97-AF65-F5344CB8AC3E}">
        <p14:creationId xmlns:p14="http://schemas.microsoft.com/office/powerpoint/2010/main" val="149382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1888747"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328526"/>
            <a:ext cx="10515600" cy="4848437"/>
          </a:xfrm>
        </p:spPr>
        <p:txBody>
          <a:bodyPr/>
          <a:lstStyle/>
          <a:p>
            <a:pPr marL="0" indent="0">
              <a:buNone/>
            </a:pPr>
            <a:r>
              <a:rPr lang="en-US" dirty="0"/>
              <a:t>          </a:t>
            </a:r>
            <a:endParaRPr lang="en-US" sz="1800" b="1"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2311326" y="96922"/>
            <a:ext cx="1888748" cy="707886"/>
          </a:xfrm>
          <a:prstGeom prst="rect">
            <a:avLst/>
          </a:prstGeom>
          <a:noFill/>
        </p:spPr>
        <p:txBody>
          <a:bodyPr wrap="square" rtlCol="0">
            <a:spAutoFit/>
          </a:bodyPr>
          <a:lstStyle/>
          <a:p>
            <a:r>
              <a:rPr lang="en-US" sz="4000" b="1" dirty="0">
                <a:solidFill>
                  <a:schemeClr val="accent1">
                    <a:lumMod val="75000"/>
                  </a:schemeClr>
                </a:solidFill>
              </a:rPr>
              <a:t>Lipids </a:t>
            </a:r>
          </a:p>
        </p:txBody>
      </p:sp>
      <p:pic>
        <p:nvPicPr>
          <p:cNvPr id="6" name="Picture 5" descr="Icon&#10;&#10;Description automatically generated">
            <a:extLst>
              <a:ext uri="{FF2B5EF4-FFF2-40B4-BE49-F238E27FC236}">
                <a16:creationId xmlns:a16="http://schemas.microsoft.com/office/drawing/2014/main" id="{F59DA617-C6FC-5348-99C2-4DC21941C8C4}"/>
              </a:ext>
            </a:extLst>
          </p:cNvPr>
          <p:cNvPicPr>
            <a:picLocks noChangeAspect="1"/>
          </p:cNvPicPr>
          <p:nvPr/>
        </p:nvPicPr>
        <p:blipFill>
          <a:blip r:embed="rId2"/>
          <a:stretch>
            <a:fillRect/>
          </a:stretch>
        </p:blipFill>
        <p:spPr>
          <a:xfrm>
            <a:off x="3677406" y="161650"/>
            <a:ext cx="522668" cy="631814"/>
          </a:xfrm>
          <a:prstGeom prst="rect">
            <a:avLst/>
          </a:prstGeom>
        </p:spPr>
      </p:pic>
      <p:graphicFrame>
        <p:nvGraphicFramePr>
          <p:cNvPr id="8" name="Table 8">
            <a:extLst>
              <a:ext uri="{FF2B5EF4-FFF2-40B4-BE49-F238E27FC236}">
                <a16:creationId xmlns:a16="http://schemas.microsoft.com/office/drawing/2014/main" id="{43CD3454-4492-144F-BD8C-EAE1F61A9574}"/>
              </a:ext>
            </a:extLst>
          </p:cNvPr>
          <p:cNvGraphicFramePr>
            <a:graphicFrameLocks noGrp="1"/>
          </p:cNvGraphicFramePr>
          <p:nvPr>
            <p:extLst>
              <p:ext uri="{D42A27DB-BD31-4B8C-83A1-F6EECF244321}">
                <p14:modId xmlns:p14="http://schemas.microsoft.com/office/powerpoint/2010/main" val="416243250"/>
              </p:ext>
            </p:extLst>
          </p:nvPr>
        </p:nvGraphicFramePr>
        <p:xfrm>
          <a:off x="1560103" y="2246537"/>
          <a:ext cx="9219266" cy="4357936"/>
        </p:xfrm>
        <a:graphic>
          <a:graphicData uri="http://schemas.openxmlformats.org/drawingml/2006/table">
            <a:tbl>
              <a:tblPr firstRow="1" bandRow="1">
                <a:tableStyleId>{5C22544A-7EE6-4342-B048-85BDC9FD1C3A}</a:tableStyleId>
              </a:tblPr>
              <a:tblGrid>
                <a:gridCol w="2061038">
                  <a:extLst>
                    <a:ext uri="{9D8B030D-6E8A-4147-A177-3AD203B41FA5}">
                      <a16:colId xmlns:a16="http://schemas.microsoft.com/office/drawing/2014/main" val="4283014233"/>
                    </a:ext>
                  </a:extLst>
                </a:gridCol>
                <a:gridCol w="4373420">
                  <a:extLst>
                    <a:ext uri="{9D8B030D-6E8A-4147-A177-3AD203B41FA5}">
                      <a16:colId xmlns:a16="http://schemas.microsoft.com/office/drawing/2014/main" val="2069415164"/>
                    </a:ext>
                  </a:extLst>
                </a:gridCol>
                <a:gridCol w="2784808">
                  <a:extLst>
                    <a:ext uri="{9D8B030D-6E8A-4147-A177-3AD203B41FA5}">
                      <a16:colId xmlns:a16="http://schemas.microsoft.com/office/drawing/2014/main" val="3556401742"/>
                    </a:ext>
                  </a:extLst>
                </a:gridCol>
              </a:tblGrid>
              <a:tr h="396176">
                <a:tc>
                  <a:txBody>
                    <a:bodyPr/>
                    <a:lstStyle/>
                    <a:p>
                      <a:endParaRPr lang="en-US" sz="1800" dirty="0">
                        <a:solidFill>
                          <a:schemeClr val="bg1"/>
                        </a:solidFill>
                      </a:endParaRPr>
                    </a:p>
                  </a:txBody>
                  <a:tcPr>
                    <a:solidFill>
                      <a:schemeClr val="bg1"/>
                    </a:solidFill>
                  </a:tcPr>
                </a:tc>
                <a:tc>
                  <a:txBody>
                    <a:bodyPr/>
                    <a:lstStyle/>
                    <a:p>
                      <a:endParaRPr lang="en-US" sz="1800" dirty="0"/>
                    </a:p>
                  </a:txBody>
                  <a:tcPr>
                    <a:solidFill>
                      <a:schemeClr val="bg1"/>
                    </a:solidFill>
                  </a:tcPr>
                </a:tc>
                <a:tc>
                  <a:txBody>
                    <a:bodyPr/>
                    <a:lstStyle/>
                    <a:p>
                      <a:pPr algn="ctr"/>
                      <a:r>
                        <a:rPr lang="en-US" sz="1800" dirty="0"/>
                        <a:t>Our site</a:t>
                      </a:r>
                    </a:p>
                  </a:txBody>
                  <a:tcPr/>
                </a:tc>
                <a:extLst>
                  <a:ext uri="{0D108BD9-81ED-4DB2-BD59-A6C34878D82A}">
                    <a16:rowId xmlns:a16="http://schemas.microsoft.com/office/drawing/2014/main" val="837875277"/>
                  </a:ext>
                </a:extLst>
              </a:tr>
              <a:tr h="396176">
                <a:tc>
                  <a:txBody>
                    <a:bodyPr/>
                    <a:lstStyle/>
                    <a:p>
                      <a:r>
                        <a:rPr lang="en-US" sz="1800" b="1" dirty="0"/>
                        <a:t>Type 1</a:t>
                      </a:r>
                    </a:p>
                  </a:txBody>
                  <a:tcPr/>
                </a:tc>
                <a:tc>
                  <a:txBody>
                    <a:bodyPr/>
                    <a:lstStyle/>
                    <a:p>
                      <a:r>
                        <a:rPr lang="en-US" sz="1800" dirty="0"/>
                        <a:t>Total cholesterol    (&gt;= 4mmol/L)</a:t>
                      </a:r>
                    </a:p>
                  </a:txBody>
                  <a:tcPr/>
                </a:tc>
                <a:tc>
                  <a:txBody>
                    <a:bodyPr/>
                    <a:lstStyle/>
                    <a:p>
                      <a:pPr algn="ctr"/>
                      <a:r>
                        <a:rPr lang="en-US" sz="1800" dirty="0">
                          <a:solidFill>
                            <a:srgbClr val="FF0000"/>
                          </a:solidFill>
                        </a:rPr>
                        <a:t>Insert %</a:t>
                      </a:r>
                    </a:p>
                  </a:txBody>
                  <a:tcPr/>
                </a:tc>
                <a:extLst>
                  <a:ext uri="{0D108BD9-81ED-4DB2-BD59-A6C34878D82A}">
                    <a16:rowId xmlns:a16="http://schemas.microsoft.com/office/drawing/2014/main" val="3375085918"/>
                  </a:ext>
                </a:extLst>
              </a:tr>
              <a:tr h="396176">
                <a:tc>
                  <a:txBody>
                    <a:bodyPr/>
                    <a:lstStyle/>
                    <a:p>
                      <a:endParaRPr lang="en-US" sz="1800" dirty="0"/>
                    </a:p>
                  </a:txBody>
                  <a:tcPr>
                    <a:solidFill>
                      <a:schemeClr val="bg1"/>
                    </a:solidFill>
                  </a:tcPr>
                </a:tc>
                <a:tc>
                  <a:txBody>
                    <a:bodyPr/>
                    <a:lstStyle/>
                    <a:p>
                      <a:r>
                        <a:rPr lang="en-US" sz="1800" dirty="0"/>
                        <a:t>LDL cholesterol      (&gt;=2 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2943544796"/>
                  </a:ext>
                </a:extLst>
              </a:tr>
              <a:tr h="396176">
                <a:tc>
                  <a:txBody>
                    <a:bodyPr/>
                    <a:lstStyle/>
                    <a:p>
                      <a:endParaRPr lang="en-US" sz="1800" dirty="0"/>
                    </a:p>
                  </a:txBody>
                  <a:tcPr>
                    <a:solidFill>
                      <a:schemeClr val="bg1"/>
                    </a:solidFill>
                  </a:tcPr>
                </a:tc>
                <a:tc>
                  <a:txBody>
                    <a:bodyPr/>
                    <a:lstStyle/>
                    <a:p>
                      <a:r>
                        <a:rPr lang="en-US" sz="1800" dirty="0"/>
                        <a:t>HDL cholesterol      (&lt;1 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1271268875"/>
                  </a:ext>
                </a:extLst>
              </a:tr>
              <a:tr h="396176">
                <a:tc>
                  <a:txBody>
                    <a:bodyPr/>
                    <a:lstStyle/>
                    <a:p>
                      <a:endParaRPr lang="en-US" sz="1800" dirty="0"/>
                    </a:p>
                  </a:txBody>
                  <a:tcPr>
                    <a:solidFill>
                      <a:schemeClr val="bg1"/>
                    </a:solidFill>
                  </a:tcPr>
                </a:tc>
                <a:tc>
                  <a:txBody>
                    <a:bodyPr/>
                    <a:lstStyle/>
                    <a:p>
                      <a:r>
                        <a:rPr lang="en-US" sz="1800" dirty="0"/>
                        <a:t>Non-HDL cholesterol   (&gt;= 2.5 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3614872327"/>
                  </a:ext>
                </a:extLst>
              </a:tr>
              <a:tr h="396176">
                <a:tc>
                  <a:txBody>
                    <a:bodyPr/>
                    <a:lstStyle/>
                    <a:p>
                      <a:endParaRPr lang="en-US" sz="1800" dirty="0"/>
                    </a:p>
                  </a:txBody>
                  <a:tcPr>
                    <a:solidFill>
                      <a:schemeClr val="bg1"/>
                    </a:solidFill>
                  </a:tcPr>
                </a:tc>
                <a:tc>
                  <a:txBody>
                    <a:bodyPr/>
                    <a:lstStyle/>
                    <a:p>
                      <a:r>
                        <a:rPr lang="en-US" sz="1800" dirty="0"/>
                        <a:t>Triglycerides (&gt;= 2mmol/L)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3355973504"/>
                  </a:ext>
                </a:extLst>
              </a:tr>
              <a:tr h="3961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Type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Total cholesterol   (&gt;= 4mmol/L)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8672725"/>
                  </a:ext>
                </a:extLst>
              </a:tr>
              <a:tr h="396176">
                <a:tc>
                  <a:txBody>
                    <a:bodyPr/>
                    <a:lstStyle/>
                    <a:p>
                      <a:endParaRPr lang="en-US" sz="18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LDL cholesterol    (&gt;=2 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1531998805"/>
                  </a:ext>
                </a:extLst>
              </a:tr>
              <a:tr h="396176">
                <a:tc>
                  <a:txBody>
                    <a:bodyPr/>
                    <a:lstStyle/>
                    <a:p>
                      <a:endParaRPr lang="en-US" sz="18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HDL cholesterol    (&lt;1 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2425049112"/>
                  </a:ext>
                </a:extLst>
              </a:tr>
              <a:tr h="396176">
                <a:tc>
                  <a:txBody>
                    <a:bodyPr/>
                    <a:lstStyle/>
                    <a:p>
                      <a:endParaRPr lang="en-US" sz="18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Non-HDL cholesterol   (&gt;= 2.5 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1351676010"/>
                  </a:ext>
                </a:extLst>
              </a:tr>
              <a:tr h="396176">
                <a:tc>
                  <a:txBody>
                    <a:bodyPr/>
                    <a:lstStyle/>
                    <a:p>
                      <a:endParaRPr lang="en-US" sz="18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Triglycerides (&gt;= 2mmol/L)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rgbClr val="FF0000"/>
                          </a:solidFill>
                        </a:rPr>
                        <a:t>Insert %</a:t>
                      </a:r>
                    </a:p>
                  </a:txBody>
                  <a:tcPr/>
                </a:tc>
                <a:extLst>
                  <a:ext uri="{0D108BD9-81ED-4DB2-BD59-A6C34878D82A}">
                    <a16:rowId xmlns:a16="http://schemas.microsoft.com/office/drawing/2014/main" val="3685292177"/>
                  </a:ext>
                </a:extLst>
              </a:tr>
            </a:tbl>
          </a:graphicData>
        </a:graphic>
      </p:graphicFrame>
      <p:sp>
        <p:nvSpPr>
          <p:cNvPr id="5" name="TextBox 4">
            <a:extLst>
              <a:ext uri="{FF2B5EF4-FFF2-40B4-BE49-F238E27FC236}">
                <a16:creationId xmlns:a16="http://schemas.microsoft.com/office/drawing/2014/main" id="{57B9D47D-F485-4814-A9C5-5ED8DCB8A4FD}"/>
              </a:ext>
            </a:extLst>
          </p:cNvPr>
          <p:cNvSpPr txBox="1"/>
          <p:nvPr/>
        </p:nvSpPr>
        <p:spPr>
          <a:xfrm>
            <a:off x="2143151" y="1860799"/>
            <a:ext cx="5154463" cy="400110"/>
          </a:xfrm>
          <a:prstGeom prst="rect">
            <a:avLst/>
          </a:prstGeom>
          <a:noFill/>
        </p:spPr>
        <p:txBody>
          <a:bodyPr wrap="square" rtlCol="0">
            <a:spAutoFit/>
          </a:bodyPr>
          <a:lstStyle/>
          <a:p>
            <a:r>
              <a:rPr lang="en-US" sz="2000" b="1" dirty="0"/>
              <a:t>Percentage not meeting targets:</a:t>
            </a:r>
          </a:p>
        </p:txBody>
      </p:sp>
      <p:sp>
        <p:nvSpPr>
          <p:cNvPr id="10" name="TextBox 9">
            <a:extLst>
              <a:ext uri="{FF2B5EF4-FFF2-40B4-BE49-F238E27FC236}">
                <a16:creationId xmlns:a16="http://schemas.microsoft.com/office/drawing/2014/main" id="{5A60F8DE-C652-4F65-BA4B-6EE6FDCDAD66}"/>
              </a:ext>
            </a:extLst>
          </p:cNvPr>
          <p:cNvSpPr txBox="1"/>
          <p:nvPr/>
        </p:nvSpPr>
        <p:spPr>
          <a:xfrm>
            <a:off x="1433146" y="994121"/>
            <a:ext cx="9001390" cy="984885"/>
          </a:xfrm>
          <a:prstGeom prst="rect">
            <a:avLst/>
          </a:prstGeom>
          <a:noFill/>
        </p:spPr>
        <p:txBody>
          <a:bodyPr wrap="square" rtlCol="0">
            <a:spAutoFit/>
          </a:bodyPr>
          <a:lstStyle/>
          <a:p>
            <a:pPr marL="0" indent="0">
              <a:buNone/>
            </a:pPr>
            <a:r>
              <a:rPr lang="en-US" sz="2000" b="1" dirty="0">
                <a:solidFill>
                  <a:schemeClr val="accent1">
                    <a:lumMod val="75000"/>
                  </a:schemeClr>
                </a:solidFill>
              </a:rPr>
              <a:t>Targets: Total cholesterol: &lt;4 mmol/L, LDL: &lt;2 mmol/L, HDL: ≥1 mmol/L, </a:t>
            </a:r>
          </a:p>
          <a:p>
            <a:pPr marL="0" indent="0">
              <a:buNone/>
            </a:pPr>
            <a:r>
              <a:rPr lang="en-US" sz="2000" b="1" dirty="0">
                <a:solidFill>
                  <a:schemeClr val="accent1">
                    <a:lumMod val="75000"/>
                  </a:schemeClr>
                </a:solidFill>
              </a:rPr>
              <a:t>Non-HDL cholesterol: &lt;2.5 mmol/L, Triglycerides: &lt;2 mmol/L</a:t>
            </a:r>
          </a:p>
          <a:p>
            <a:endParaRPr lang="en-AU" dirty="0"/>
          </a:p>
        </p:txBody>
      </p:sp>
      <p:sp>
        <p:nvSpPr>
          <p:cNvPr id="11" name="Content Placeholder 2">
            <a:extLst>
              <a:ext uri="{FF2B5EF4-FFF2-40B4-BE49-F238E27FC236}">
                <a16:creationId xmlns:a16="http://schemas.microsoft.com/office/drawing/2014/main" id="{4577D091-B535-4BE0-8B32-41640B6C29D9}"/>
              </a:ext>
            </a:extLst>
          </p:cNvPr>
          <p:cNvSpPr txBox="1">
            <a:spLocks/>
          </p:cNvSpPr>
          <p:nvPr/>
        </p:nvSpPr>
        <p:spPr>
          <a:xfrm>
            <a:off x="990600" y="1480926"/>
            <a:ext cx="10515600" cy="48484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t>          </a:t>
            </a:r>
            <a:endParaRPr lang="en-US" sz="1800" b="1" dirty="0">
              <a:solidFill>
                <a:schemeClr val="accent1">
                  <a:lumMod val="75000"/>
                </a:schemeClr>
              </a:solidFill>
            </a:endParaRPr>
          </a:p>
        </p:txBody>
      </p:sp>
      <p:pic>
        <p:nvPicPr>
          <p:cNvPr id="12" name="Picture 11" descr="Icon&#10;&#10;Description automatically generated">
            <a:extLst>
              <a:ext uri="{FF2B5EF4-FFF2-40B4-BE49-F238E27FC236}">
                <a16:creationId xmlns:a16="http://schemas.microsoft.com/office/drawing/2014/main" id="{A9724B32-9E2F-4724-BB1B-9EA3CEA2E478}"/>
              </a:ext>
            </a:extLst>
          </p:cNvPr>
          <p:cNvPicPr>
            <a:picLocks noChangeAspect="1"/>
          </p:cNvPicPr>
          <p:nvPr/>
        </p:nvPicPr>
        <p:blipFill>
          <a:blip r:embed="rId3"/>
          <a:stretch>
            <a:fillRect/>
          </a:stretch>
        </p:blipFill>
        <p:spPr>
          <a:xfrm>
            <a:off x="638716" y="956745"/>
            <a:ext cx="794430" cy="798091"/>
          </a:xfrm>
          <a:prstGeom prst="rect">
            <a:avLst/>
          </a:prstGeom>
        </p:spPr>
      </p:pic>
    </p:spTree>
    <p:extLst>
      <p:ext uri="{BB962C8B-B14F-4D97-AF65-F5344CB8AC3E}">
        <p14:creationId xmlns:p14="http://schemas.microsoft.com/office/powerpoint/2010/main" val="12690416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86AF-6D0B-D944-9F5C-9FC0B3ED995D}"/>
              </a:ext>
            </a:extLst>
          </p:cNvPr>
          <p:cNvSpPr>
            <a:spLocks noGrp="1"/>
          </p:cNvSpPr>
          <p:nvPr>
            <p:ph type="title"/>
          </p:nvPr>
        </p:nvSpPr>
        <p:spPr>
          <a:xfrm>
            <a:off x="971550" y="577542"/>
            <a:ext cx="11484077" cy="707887"/>
          </a:xfrm>
        </p:spPr>
        <p:txBody>
          <a:bodyPr>
            <a:normAutofit fontScale="90000"/>
          </a:bodyPr>
          <a:lstStyle/>
          <a:p>
            <a:br>
              <a:rPr lang="en-US" b="1" dirty="0">
                <a:solidFill>
                  <a:schemeClr val="accent1">
                    <a:lumMod val="75000"/>
                  </a:schemeClr>
                </a:solidFill>
              </a:rPr>
            </a:br>
            <a:r>
              <a:rPr lang="en-US" b="1" dirty="0">
                <a:solidFill>
                  <a:schemeClr val="accent1">
                    <a:lumMod val="75000"/>
                  </a:schemeClr>
                </a:solidFill>
                <a:latin typeface="+mn-lt"/>
              </a:rPr>
              <a:t>Lipids data &amp; medications – Type 1</a:t>
            </a:r>
            <a:br>
              <a:rPr lang="en-US" b="1" dirty="0">
                <a:solidFill>
                  <a:schemeClr val="accent1">
                    <a:lumMod val="75000"/>
                  </a:schemeClr>
                </a:solidFill>
              </a:rPr>
            </a:br>
            <a:endParaRPr lang="en-US" dirty="0"/>
          </a:p>
        </p:txBody>
      </p:sp>
      <p:graphicFrame>
        <p:nvGraphicFramePr>
          <p:cNvPr id="4" name="Chart 3">
            <a:extLst>
              <a:ext uri="{FF2B5EF4-FFF2-40B4-BE49-F238E27FC236}">
                <a16:creationId xmlns:a16="http://schemas.microsoft.com/office/drawing/2014/main" id="{D20AD347-C8BD-684D-9D87-65C7A42DAFA7}"/>
              </a:ext>
            </a:extLst>
          </p:cNvPr>
          <p:cNvGraphicFramePr/>
          <p:nvPr>
            <p:extLst>
              <p:ext uri="{D42A27DB-BD31-4B8C-83A1-F6EECF244321}">
                <p14:modId xmlns:p14="http://schemas.microsoft.com/office/powerpoint/2010/main" val="1341271428"/>
              </p:ext>
            </p:extLst>
          </p:nvPr>
        </p:nvGraphicFramePr>
        <p:xfrm>
          <a:off x="517833" y="3549516"/>
          <a:ext cx="5076722" cy="306083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16A23D7C-FC09-B641-AD20-458183D19FAE}"/>
              </a:ext>
            </a:extLst>
          </p:cNvPr>
          <p:cNvSpPr txBox="1">
            <a:spLocks/>
          </p:cNvSpPr>
          <p:nvPr/>
        </p:nvSpPr>
        <p:spPr>
          <a:xfrm>
            <a:off x="124691" y="247649"/>
            <a:ext cx="1693718" cy="43338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lumMod val="75000"/>
                  </a:schemeClr>
                </a:solidFill>
                <a:latin typeface="+mn-lt"/>
              </a:rPr>
              <a:t>ADCQR 2024</a:t>
            </a:r>
          </a:p>
        </p:txBody>
      </p:sp>
      <p:sp>
        <p:nvSpPr>
          <p:cNvPr id="6" name="TextBox 5">
            <a:extLst>
              <a:ext uri="{FF2B5EF4-FFF2-40B4-BE49-F238E27FC236}">
                <a16:creationId xmlns:a16="http://schemas.microsoft.com/office/drawing/2014/main" id="{591BFADD-18C6-9D40-9AD7-53825A23BCE0}"/>
              </a:ext>
            </a:extLst>
          </p:cNvPr>
          <p:cNvSpPr txBox="1"/>
          <p:nvPr/>
        </p:nvSpPr>
        <p:spPr>
          <a:xfrm>
            <a:off x="6027175" y="2689222"/>
            <a:ext cx="5781368" cy="800219"/>
          </a:xfrm>
          <a:prstGeom prst="rect">
            <a:avLst/>
          </a:prstGeom>
          <a:noFill/>
        </p:spPr>
        <p:txBody>
          <a:bodyPr wrap="square" rtlCol="0">
            <a:spAutoFit/>
          </a:bodyPr>
          <a:lstStyle/>
          <a:p>
            <a:pPr marL="457200" indent="-457200">
              <a:buFont typeface="Arial" panose="020B0604020202020204" pitchFamily="34" charset="0"/>
              <a:buChar char="•"/>
            </a:pPr>
            <a:r>
              <a:rPr lang="en-US" sz="2800" b="1" dirty="0"/>
              <a:t>Treatment gap </a:t>
            </a:r>
            <a:r>
              <a:rPr lang="en-US" dirty="0"/>
              <a:t>(% not meeting target total</a:t>
            </a:r>
          </a:p>
          <a:p>
            <a:r>
              <a:rPr lang="en-US" dirty="0"/>
              <a:t>           cholesterol, despite using lipid-lowering therapy)</a:t>
            </a:r>
            <a:endParaRPr lang="en-US" sz="2800" b="1" dirty="0"/>
          </a:p>
        </p:txBody>
      </p:sp>
      <p:sp>
        <p:nvSpPr>
          <p:cNvPr id="7" name="TextBox 6">
            <a:extLst>
              <a:ext uri="{FF2B5EF4-FFF2-40B4-BE49-F238E27FC236}">
                <a16:creationId xmlns:a16="http://schemas.microsoft.com/office/drawing/2014/main" id="{6B57B652-3B5B-AC4B-9636-47D27B8EAF7B}"/>
              </a:ext>
            </a:extLst>
          </p:cNvPr>
          <p:cNvSpPr txBox="1"/>
          <p:nvPr/>
        </p:nvSpPr>
        <p:spPr>
          <a:xfrm>
            <a:off x="449008" y="2671761"/>
            <a:ext cx="5781368" cy="800219"/>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Prescribing gap </a:t>
            </a:r>
            <a:r>
              <a:rPr lang="en-US" dirty="0"/>
              <a:t>(% not on lipid-lowering therapy despite total cholesterol ≥4 mmol/L)</a:t>
            </a:r>
            <a:endParaRPr lang="en-US" sz="2800" b="1" dirty="0"/>
          </a:p>
        </p:txBody>
      </p:sp>
      <p:graphicFrame>
        <p:nvGraphicFramePr>
          <p:cNvPr id="8" name="Chart 7">
            <a:extLst>
              <a:ext uri="{FF2B5EF4-FFF2-40B4-BE49-F238E27FC236}">
                <a16:creationId xmlns:a16="http://schemas.microsoft.com/office/drawing/2014/main" id="{C2A4EF72-75DB-994E-9DE6-AE8AA06B2C78}"/>
              </a:ext>
            </a:extLst>
          </p:cNvPr>
          <p:cNvGraphicFramePr/>
          <p:nvPr/>
        </p:nvGraphicFramePr>
        <p:xfrm>
          <a:off x="6230376" y="3549515"/>
          <a:ext cx="3955844" cy="30608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E87383A-2186-6B4C-BBC5-378FD31B8C6C}"/>
              </a:ext>
            </a:extLst>
          </p:cNvPr>
          <p:cNvSpPr txBox="1"/>
          <p:nvPr/>
        </p:nvSpPr>
        <p:spPr>
          <a:xfrm>
            <a:off x="707923" y="1533832"/>
            <a:ext cx="9478297" cy="707886"/>
          </a:xfrm>
          <a:prstGeom prst="rect">
            <a:avLst/>
          </a:prstGeom>
          <a:noFill/>
        </p:spPr>
        <p:txBody>
          <a:bodyPr wrap="square" rtlCol="0">
            <a:spAutoFit/>
          </a:bodyPr>
          <a:lstStyle/>
          <a:p>
            <a:r>
              <a:rPr lang="en-US" sz="2000" b="1" dirty="0"/>
              <a:t>Lipids measured </a:t>
            </a:r>
          </a:p>
          <a:p>
            <a:r>
              <a:rPr lang="en-US" sz="2000" b="1" dirty="0"/>
              <a:t>                                   Type 1: </a:t>
            </a:r>
            <a:r>
              <a:rPr lang="en-US" sz="2000" b="1" dirty="0">
                <a:solidFill>
                  <a:srgbClr val="FF0000"/>
                </a:solidFill>
              </a:rPr>
              <a:t>insert %           </a:t>
            </a:r>
            <a:endParaRPr lang="en-US" sz="2000" b="1" dirty="0"/>
          </a:p>
        </p:txBody>
      </p:sp>
      <p:sp>
        <p:nvSpPr>
          <p:cNvPr id="10" name="TextBox 9">
            <a:extLst>
              <a:ext uri="{FF2B5EF4-FFF2-40B4-BE49-F238E27FC236}">
                <a16:creationId xmlns:a16="http://schemas.microsoft.com/office/drawing/2014/main" id="{FC4AA733-D653-444F-9D39-3C2FEBB25695}"/>
              </a:ext>
            </a:extLst>
          </p:cNvPr>
          <p:cNvSpPr txBox="1"/>
          <p:nvPr/>
        </p:nvSpPr>
        <p:spPr>
          <a:xfrm>
            <a:off x="10019071" y="3630553"/>
            <a:ext cx="2045109" cy="2308324"/>
          </a:xfrm>
          <a:prstGeom prst="rect">
            <a:avLst/>
          </a:prstGeom>
          <a:noFill/>
        </p:spPr>
        <p:txBody>
          <a:bodyPr wrap="square" rtlCol="0">
            <a:spAutoFit/>
          </a:bodyPr>
          <a:lstStyle/>
          <a:p>
            <a:r>
              <a:rPr lang="en-US" dirty="0">
                <a:solidFill>
                  <a:srgbClr val="FF0000"/>
                </a:solidFill>
              </a:rPr>
              <a:t>These figures require you to edit the associated Excel spreadsheets: </a:t>
            </a:r>
          </a:p>
          <a:p>
            <a:r>
              <a:rPr lang="en-US" dirty="0">
                <a:solidFill>
                  <a:srgbClr val="FF0000"/>
                </a:solidFill>
              </a:rPr>
              <a:t>1. Right click figure</a:t>
            </a:r>
          </a:p>
          <a:p>
            <a:r>
              <a:rPr lang="en-US" dirty="0">
                <a:solidFill>
                  <a:srgbClr val="FF0000"/>
                </a:solidFill>
              </a:rPr>
              <a:t>2. Choose edit data. </a:t>
            </a:r>
          </a:p>
          <a:p>
            <a:r>
              <a:rPr lang="en-US" dirty="0">
                <a:solidFill>
                  <a:srgbClr val="FF0000"/>
                </a:solidFill>
              </a:rPr>
              <a:t>3. Enter your data.</a:t>
            </a:r>
          </a:p>
          <a:p>
            <a:r>
              <a:rPr lang="en-US" dirty="0">
                <a:solidFill>
                  <a:srgbClr val="FF0000"/>
                </a:solidFill>
              </a:rPr>
              <a:t>4. Delete this text</a:t>
            </a:r>
          </a:p>
        </p:txBody>
      </p:sp>
    </p:spTree>
    <p:extLst>
      <p:ext uri="{BB962C8B-B14F-4D97-AF65-F5344CB8AC3E}">
        <p14:creationId xmlns:p14="http://schemas.microsoft.com/office/powerpoint/2010/main" val="493845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B86AF-6D0B-D944-9F5C-9FC0B3ED995D}"/>
              </a:ext>
            </a:extLst>
          </p:cNvPr>
          <p:cNvSpPr>
            <a:spLocks noGrp="1"/>
          </p:cNvSpPr>
          <p:nvPr>
            <p:ph type="title"/>
          </p:nvPr>
        </p:nvSpPr>
        <p:spPr>
          <a:xfrm>
            <a:off x="707923" y="365125"/>
            <a:ext cx="11356257" cy="745955"/>
          </a:xfrm>
        </p:spPr>
        <p:txBody>
          <a:bodyPr>
            <a:normAutofit fontScale="90000"/>
          </a:bodyPr>
          <a:lstStyle/>
          <a:p>
            <a:br>
              <a:rPr lang="en-US" b="1" dirty="0">
                <a:solidFill>
                  <a:schemeClr val="accent1">
                    <a:lumMod val="75000"/>
                  </a:schemeClr>
                </a:solidFill>
              </a:rPr>
            </a:br>
            <a:r>
              <a:rPr lang="en-US" b="1" dirty="0">
                <a:solidFill>
                  <a:schemeClr val="accent1">
                    <a:lumMod val="75000"/>
                  </a:schemeClr>
                </a:solidFill>
                <a:latin typeface="+mn-lt"/>
              </a:rPr>
              <a:t>Lipids data &amp; medications – Type 2</a:t>
            </a:r>
            <a:endParaRPr lang="en-US" dirty="0"/>
          </a:p>
        </p:txBody>
      </p:sp>
      <p:graphicFrame>
        <p:nvGraphicFramePr>
          <p:cNvPr id="4" name="Chart 3">
            <a:extLst>
              <a:ext uri="{FF2B5EF4-FFF2-40B4-BE49-F238E27FC236}">
                <a16:creationId xmlns:a16="http://schemas.microsoft.com/office/drawing/2014/main" id="{D20AD347-C8BD-684D-9D87-65C7A42DAFA7}"/>
              </a:ext>
            </a:extLst>
          </p:cNvPr>
          <p:cNvGraphicFramePr/>
          <p:nvPr>
            <p:extLst>
              <p:ext uri="{D42A27DB-BD31-4B8C-83A1-F6EECF244321}">
                <p14:modId xmlns:p14="http://schemas.microsoft.com/office/powerpoint/2010/main" val="3579544303"/>
              </p:ext>
            </p:extLst>
          </p:nvPr>
        </p:nvGraphicFramePr>
        <p:xfrm>
          <a:off x="517833" y="3549516"/>
          <a:ext cx="5076722" cy="3060835"/>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a:extLst>
              <a:ext uri="{FF2B5EF4-FFF2-40B4-BE49-F238E27FC236}">
                <a16:creationId xmlns:a16="http://schemas.microsoft.com/office/drawing/2014/main" id="{16A23D7C-FC09-B641-AD20-458183D19FAE}"/>
              </a:ext>
            </a:extLst>
          </p:cNvPr>
          <p:cNvSpPr txBox="1">
            <a:spLocks/>
          </p:cNvSpPr>
          <p:nvPr/>
        </p:nvSpPr>
        <p:spPr>
          <a:xfrm>
            <a:off x="124691" y="247649"/>
            <a:ext cx="1693718" cy="433388"/>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solidFill>
                  <a:schemeClr val="accent1">
                    <a:lumMod val="75000"/>
                  </a:schemeClr>
                </a:solidFill>
                <a:latin typeface="+mn-lt"/>
              </a:rPr>
              <a:t>ADCQR 2024</a:t>
            </a:r>
          </a:p>
        </p:txBody>
      </p:sp>
      <p:sp>
        <p:nvSpPr>
          <p:cNvPr id="6" name="TextBox 5">
            <a:extLst>
              <a:ext uri="{FF2B5EF4-FFF2-40B4-BE49-F238E27FC236}">
                <a16:creationId xmlns:a16="http://schemas.microsoft.com/office/drawing/2014/main" id="{591BFADD-18C6-9D40-9AD7-53825A23BCE0}"/>
              </a:ext>
            </a:extLst>
          </p:cNvPr>
          <p:cNvSpPr txBox="1"/>
          <p:nvPr/>
        </p:nvSpPr>
        <p:spPr>
          <a:xfrm>
            <a:off x="6027175" y="2689222"/>
            <a:ext cx="5781368" cy="800219"/>
          </a:xfrm>
          <a:prstGeom prst="rect">
            <a:avLst/>
          </a:prstGeom>
          <a:noFill/>
        </p:spPr>
        <p:txBody>
          <a:bodyPr wrap="square" rtlCol="0">
            <a:spAutoFit/>
          </a:bodyPr>
          <a:lstStyle/>
          <a:p>
            <a:pPr marL="457200" indent="-457200">
              <a:buFont typeface="Arial" panose="020B0604020202020204" pitchFamily="34" charset="0"/>
              <a:buChar char="•"/>
            </a:pPr>
            <a:r>
              <a:rPr lang="en-US" sz="2800" b="1" dirty="0"/>
              <a:t>Treatment gap </a:t>
            </a:r>
            <a:r>
              <a:rPr lang="en-US" dirty="0"/>
              <a:t>(% not meeting target total</a:t>
            </a:r>
          </a:p>
          <a:p>
            <a:r>
              <a:rPr lang="en-US" dirty="0"/>
              <a:t>           cholesterol, despite using lipid-lowering therapy)</a:t>
            </a:r>
            <a:endParaRPr lang="en-US" sz="2800" b="1" dirty="0"/>
          </a:p>
        </p:txBody>
      </p:sp>
      <p:sp>
        <p:nvSpPr>
          <p:cNvPr id="7" name="TextBox 6">
            <a:extLst>
              <a:ext uri="{FF2B5EF4-FFF2-40B4-BE49-F238E27FC236}">
                <a16:creationId xmlns:a16="http://schemas.microsoft.com/office/drawing/2014/main" id="{6B57B652-3B5B-AC4B-9636-47D27B8EAF7B}"/>
              </a:ext>
            </a:extLst>
          </p:cNvPr>
          <p:cNvSpPr txBox="1"/>
          <p:nvPr/>
        </p:nvSpPr>
        <p:spPr>
          <a:xfrm>
            <a:off x="449008" y="2671761"/>
            <a:ext cx="5781368" cy="800219"/>
          </a:xfrm>
          <a:prstGeom prst="rect">
            <a:avLst/>
          </a:prstGeom>
          <a:noFill/>
        </p:spPr>
        <p:txBody>
          <a:bodyPr wrap="square" rtlCol="0">
            <a:spAutoFit/>
          </a:bodyPr>
          <a:lstStyle/>
          <a:p>
            <a:pPr marL="457200" indent="-457200">
              <a:buFont typeface="Arial" panose="020B0604020202020204" pitchFamily="34" charset="0"/>
              <a:buChar char="•"/>
            </a:pPr>
            <a:r>
              <a:rPr lang="en-US" sz="2800" b="1" dirty="0"/>
              <a:t>Prescribing gap </a:t>
            </a:r>
            <a:r>
              <a:rPr lang="en-US" dirty="0"/>
              <a:t>(% not on lipid-lowering therapy despite total cholesterol ≥4 mmol/L)</a:t>
            </a:r>
            <a:endParaRPr lang="en-US" sz="2800" b="1" dirty="0"/>
          </a:p>
        </p:txBody>
      </p:sp>
      <p:graphicFrame>
        <p:nvGraphicFramePr>
          <p:cNvPr id="8" name="Chart 7">
            <a:extLst>
              <a:ext uri="{FF2B5EF4-FFF2-40B4-BE49-F238E27FC236}">
                <a16:creationId xmlns:a16="http://schemas.microsoft.com/office/drawing/2014/main" id="{C2A4EF72-75DB-994E-9DE6-AE8AA06B2C78}"/>
              </a:ext>
            </a:extLst>
          </p:cNvPr>
          <p:cNvGraphicFramePr/>
          <p:nvPr>
            <p:extLst>
              <p:ext uri="{D42A27DB-BD31-4B8C-83A1-F6EECF244321}">
                <p14:modId xmlns:p14="http://schemas.microsoft.com/office/powerpoint/2010/main" val="760745450"/>
              </p:ext>
            </p:extLst>
          </p:nvPr>
        </p:nvGraphicFramePr>
        <p:xfrm>
          <a:off x="6230376" y="3549515"/>
          <a:ext cx="3955844" cy="3060835"/>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E87383A-2186-6B4C-BBC5-378FD31B8C6C}"/>
              </a:ext>
            </a:extLst>
          </p:cNvPr>
          <p:cNvSpPr txBox="1"/>
          <p:nvPr/>
        </p:nvSpPr>
        <p:spPr>
          <a:xfrm>
            <a:off x="707923" y="1533832"/>
            <a:ext cx="9478297" cy="707886"/>
          </a:xfrm>
          <a:prstGeom prst="rect">
            <a:avLst/>
          </a:prstGeom>
          <a:noFill/>
        </p:spPr>
        <p:txBody>
          <a:bodyPr wrap="square" rtlCol="0">
            <a:spAutoFit/>
          </a:bodyPr>
          <a:lstStyle/>
          <a:p>
            <a:r>
              <a:rPr lang="en-US" sz="2000" b="1" dirty="0"/>
              <a:t>Lipids measured </a:t>
            </a:r>
          </a:p>
          <a:p>
            <a:r>
              <a:rPr lang="en-US" sz="2000" b="1" dirty="0"/>
              <a:t>                                   Type 2: </a:t>
            </a:r>
            <a:r>
              <a:rPr lang="en-US" sz="2000" b="1" dirty="0">
                <a:solidFill>
                  <a:srgbClr val="FF0000"/>
                </a:solidFill>
              </a:rPr>
              <a:t>insert %</a:t>
            </a:r>
            <a:endParaRPr lang="en-US" sz="2000" b="1" dirty="0"/>
          </a:p>
        </p:txBody>
      </p:sp>
      <p:sp>
        <p:nvSpPr>
          <p:cNvPr id="10" name="TextBox 9">
            <a:extLst>
              <a:ext uri="{FF2B5EF4-FFF2-40B4-BE49-F238E27FC236}">
                <a16:creationId xmlns:a16="http://schemas.microsoft.com/office/drawing/2014/main" id="{FC4AA733-D653-444F-9D39-3C2FEBB25695}"/>
              </a:ext>
            </a:extLst>
          </p:cNvPr>
          <p:cNvSpPr txBox="1"/>
          <p:nvPr/>
        </p:nvSpPr>
        <p:spPr>
          <a:xfrm>
            <a:off x="10019071" y="3630553"/>
            <a:ext cx="2045109" cy="2308324"/>
          </a:xfrm>
          <a:prstGeom prst="rect">
            <a:avLst/>
          </a:prstGeom>
          <a:noFill/>
        </p:spPr>
        <p:txBody>
          <a:bodyPr wrap="square" rtlCol="0">
            <a:spAutoFit/>
          </a:bodyPr>
          <a:lstStyle/>
          <a:p>
            <a:r>
              <a:rPr lang="en-US" dirty="0">
                <a:solidFill>
                  <a:srgbClr val="FF0000"/>
                </a:solidFill>
              </a:rPr>
              <a:t>These figures require you to edit the associated Excel spreadsheets: </a:t>
            </a:r>
          </a:p>
          <a:p>
            <a:r>
              <a:rPr lang="en-US" dirty="0">
                <a:solidFill>
                  <a:srgbClr val="FF0000"/>
                </a:solidFill>
              </a:rPr>
              <a:t>1. Right click figure</a:t>
            </a:r>
          </a:p>
          <a:p>
            <a:r>
              <a:rPr lang="en-US" dirty="0">
                <a:solidFill>
                  <a:srgbClr val="FF0000"/>
                </a:solidFill>
              </a:rPr>
              <a:t>2. Choose edit data. </a:t>
            </a:r>
          </a:p>
          <a:p>
            <a:r>
              <a:rPr lang="en-US" dirty="0">
                <a:solidFill>
                  <a:srgbClr val="FF0000"/>
                </a:solidFill>
              </a:rPr>
              <a:t>3. Enter your data.</a:t>
            </a:r>
          </a:p>
          <a:p>
            <a:r>
              <a:rPr lang="en-US" dirty="0">
                <a:solidFill>
                  <a:srgbClr val="FF0000"/>
                </a:solidFill>
              </a:rPr>
              <a:t>4. Delete this text</a:t>
            </a:r>
          </a:p>
        </p:txBody>
      </p:sp>
    </p:spTree>
    <p:extLst>
      <p:ext uri="{BB962C8B-B14F-4D97-AF65-F5344CB8AC3E}">
        <p14:creationId xmlns:p14="http://schemas.microsoft.com/office/powerpoint/2010/main" val="2233853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B2CB5-21F3-4E88-9379-B0FDABAAC768}"/>
              </a:ext>
            </a:extLst>
          </p:cNvPr>
          <p:cNvSpPr>
            <a:spLocks noGrp="1"/>
          </p:cNvSpPr>
          <p:nvPr>
            <p:ph type="title"/>
          </p:nvPr>
        </p:nvSpPr>
        <p:spPr>
          <a:xfrm>
            <a:off x="838200" y="365126"/>
            <a:ext cx="10515600" cy="927344"/>
          </a:xfrm>
        </p:spPr>
        <p:txBody>
          <a:bodyPr>
            <a:normAutofit/>
          </a:bodyPr>
          <a:lstStyle/>
          <a:p>
            <a:r>
              <a:rPr lang="en-AU" sz="4000" b="1" dirty="0">
                <a:solidFill>
                  <a:schemeClr val="accent1">
                    <a:lumMod val="75000"/>
                  </a:schemeClr>
                </a:solidFill>
                <a:latin typeface="+mn-lt"/>
              </a:rPr>
              <a:t>Clinical variation in lipids control</a:t>
            </a:r>
            <a:endParaRPr lang="en-AU" sz="4000" dirty="0">
              <a:solidFill>
                <a:schemeClr val="accent1">
                  <a:lumMod val="75000"/>
                </a:schemeClr>
              </a:solidFill>
              <a:latin typeface="+mn-lt"/>
            </a:endParaRPr>
          </a:p>
        </p:txBody>
      </p:sp>
      <p:sp>
        <p:nvSpPr>
          <p:cNvPr id="3" name="Content Placeholder 2">
            <a:extLst>
              <a:ext uri="{FF2B5EF4-FFF2-40B4-BE49-F238E27FC236}">
                <a16:creationId xmlns:a16="http://schemas.microsoft.com/office/drawing/2014/main" id="{63926921-63EA-4D37-BDD7-4912759AA107}"/>
              </a:ext>
            </a:extLst>
          </p:cNvPr>
          <p:cNvSpPr>
            <a:spLocks noGrp="1"/>
          </p:cNvSpPr>
          <p:nvPr>
            <p:ph idx="1"/>
          </p:nvPr>
        </p:nvSpPr>
        <p:spPr>
          <a:xfrm>
            <a:off x="7930662" y="1825625"/>
            <a:ext cx="3423138" cy="4351338"/>
          </a:xfrm>
        </p:spPr>
        <p:txBody>
          <a:bodyPr/>
          <a:lstStyle/>
          <a:p>
            <a:r>
              <a:rPr lang="en-AU" dirty="0">
                <a:solidFill>
                  <a:srgbClr val="FF0000"/>
                </a:solidFill>
              </a:rPr>
              <a:t>Use T1DM and T2DM risk adjusted funnel plots on page 24 of the site report</a:t>
            </a:r>
            <a:br>
              <a:rPr lang="en-AU" dirty="0">
                <a:solidFill>
                  <a:srgbClr val="FF0000"/>
                </a:solidFill>
              </a:rPr>
            </a:br>
            <a:endParaRPr lang="en-AU" dirty="0">
              <a:solidFill>
                <a:srgbClr val="FF0000"/>
              </a:solidFill>
            </a:endParaRPr>
          </a:p>
          <a:p>
            <a:r>
              <a:rPr lang="en-AU" dirty="0">
                <a:solidFill>
                  <a:srgbClr val="FF0000"/>
                </a:solidFill>
              </a:rPr>
              <a:t>Information to interpret funnel plots is in the methods section on page 5</a:t>
            </a:r>
          </a:p>
          <a:p>
            <a:endParaRPr lang="en-AU" dirty="0"/>
          </a:p>
        </p:txBody>
      </p:sp>
      <p:sp>
        <p:nvSpPr>
          <p:cNvPr id="4" name="Rectangle 3">
            <a:extLst>
              <a:ext uri="{FF2B5EF4-FFF2-40B4-BE49-F238E27FC236}">
                <a16:creationId xmlns:a16="http://schemas.microsoft.com/office/drawing/2014/main" id="{B25DE2BC-EE7E-41F9-8E33-6B6B00B03D6D}"/>
              </a:ext>
            </a:extLst>
          </p:cNvPr>
          <p:cNvSpPr/>
          <p:nvPr/>
        </p:nvSpPr>
        <p:spPr>
          <a:xfrm>
            <a:off x="146568" y="45522"/>
            <a:ext cx="1383264" cy="369332"/>
          </a:xfrm>
          <a:prstGeom prst="rect">
            <a:avLst/>
          </a:prstGeom>
        </p:spPr>
        <p:txBody>
          <a:bodyPr wrap="none">
            <a:spAutoFit/>
          </a:bodyPr>
          <a:lstStyle/>
          <a:p>
            <a:r>
              <a:rPr lang="en-US" dirty="0">
                <a:solidFill>
                  <a:schemeClr val="accent1">
                    <a:lumMod val="75000"/>
                  </a:schemeClr>
                </a:solidFill>
              </a:rPr>
              <a:t>ADCQR 2024</a:t>
            </a:r>
          </a:p>
        </p:txBody>
      </p:sp>
      <p:grpSp>
        <p:nvGrpSpPr>
          <p:cNvPr id="7" name="Group 6">
            <a:extLst>
              <a:ext uri="{FF2B5EF4-FFF2-40B4-BE49-F238E27FC236}">
                <a16:creationId xmlns:a16="http://schemas.microsoft.com/office/drawing/2014/main" id="{5278527A-3CFE-4260-B502-5B7741A3A225}"/>
              </a:ext>
            </a:extLst>
          </p:cNvPr>
          <p:cNvGrpSpPr/>
          <p:nvPr/>
        </p:nvGrpSpPr>
        <p:grpSpPr>
          <a:xfrm>
            <a:off x="572160" y="1728909"/>
            <a:ext cx="6413107" cy="3614660"/>
            <a:chOff x="572160" y="1728909"/>
            <a:chExt cx="6413107" cy="3614660"/>
          </a:xfrm>
        </p:grpSpPr>
        <p:pic>
          <p:nvPicPr>
            <p:cNvPr id="5" name="Picture 4">
              <a:extLst>
                <a:ext uri="{FF2B5EF4-FFF2-40B4-BE49-F238E27FC236}">
                  <a16:creationId xmlns:a16="http://schemas.microsoft.com/office/drawing/2014/main" id="{B5B1DD87-4585-45B0-B0EE-84183E732A6D}"/>
                </a:ext>
              </a:extLst>
            </p:cNvPr>
            <p:cNvPicPr>
              <a:picLocks noChangeAspect="1"/>
            </p:cNvPicPr>
            <p:nvPr/>
          </p:nvPicPr>
          <p:blipFill>
            <a:blip r:embed="rId2"/>
            <a:stretch>
              <a:fillRect/>
            </a:stretch>
          </p:blipFill>
          <p:spPr>
            <a:xfrm>
              <a:off x="572160" y="1728909"/>
              <a:ext cx="6413107" cy="3614660"/>
            </a:xfrm>
            <a:prstGeom prst="rect">
              <a:avLst/>
            </a:prstGeom>
          </p:spPr>
        </p:pic>
        <p:sp>
          <p:nvSpPr>
            <p:cNvPr id="6" name="Rectangle 5">
              <a:extLst>
                <a:ext uri="{FF2B5EF4-FFF2-40B4-BE49-F238E27FC236}">
                  <a16:creationId xmlns:a16="http://schemas.microsoft.com/office/drawing/2014/main" id="{E8409D96-BE58-478B-AA60-67E4AF78B03D}"/>
                </a:ext>
              </a:extLst>
            </p:cNvPr>
            <p:cNvSpPr/>
            <p:nvPr/>
          </p:nvSpPr>
          <p:spPr>
            <a:xfrm rot="19601166">
              <a:off x="1631913" y="2751451"/>
              <a:ext cx="3583178" cy="707886"/>
            </a:xfrm>
            <a:prstGeom prst="rect">
              <a:avLst/>
            </a:prstGeom>
          </p:spPr>
          <p:txBody>
            <a:bodyPr wrap="square">
              <a:spAutoFit/>
            </a:bodyPr>
            <a:lstStyle/>
            <a:p>
              <a:r>
                <a:rPr lang="en-AU" sz="4000" dirty="0">
                  <a:solidFill>
                    <a:srgbClr val="FF0000"/>
                  </a:solidFill>
                </a:rPr>
                <a:t>EXAMPLE ONLY</a:t>
              </a:r>
            </a:p>
          </p:txBody>
        </p:sp>
      </p:grpSp>
    </p:spTree>
    <p:extLst>
      <p:ext uri="{BB962C8B-B14F-4D97-AF65-F5344CB8AC3E}">
        <p14:creationId xmlns:p14="http://schemas.microsoft.com/office/powerpoint/2010/main" val="4046754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38F2AA6-F8B9-894F-9CE1-C56387A00EC8}"/>
              </a:ext>
            </a:extLst>
          </p:cNvPr>
          <p:cNvPicPr>
            <a:picLocks noChangeAspect="1"/>
          </p:cNvPicPr>
          <p:nvPr/>
        </p:nvPicPr>
        <p:blipFill>
          <a:blip r:embed="rId2"/>
          <a:stretch>
            <a:fillRect/>
          </a:stretch>
        </p:blipFill>
        <p:spPr>
          <a:xfrm>
            <a:off x="717550" y="337421"/>
            <a:ext cx="10756900" cy="5334000"/>
          </a:xfrm>
          <a:prstGeom prst="rect">
            <a:avLst/>
          </a:prstGeom>
        </p:spPr>
      </p:pic>
      <p:sp>
        <p:nvSpPr>
          <p:cNvPr id="2" name="TextBox 1">
            <a:extLst>
              <a:ext uri="{FF2B5EF4-FFF2-40B4-BE49-F238E27FC236}">
                <a16:creationId xmlns:a16="http://schemas.microsoft.com/office/drawing/2014/main" id="{3E99BE8A-AC3E-2F4B-92BC-3D3043EF1FEF}"/>
              </a:ext>
            </a:extLst>
          </p:cNvPr>
          <p:cNvSpPr txBox="1"/>
          <p:nvPr/>
        </p:nvSpPr>
        <p:spPr>
          <a:xfrm>
            <a:off x="1700509" y="5486755"/>
            <a:ext cx="10205884" cy="369332"/>
          </a:xfrm>
          <a:prstGeom prst="rect">
            <a:avLst/>
          </a:prstGeom>
          <a:noFill/>
        </p:spPr>
        <p:txBody>
          <a:bodyPr wrap="square" rtlCol="0">
            <a:spAutoFit/>
          </a:bodyPr>
          <a:lstStyle/>
          <a:p>
            <a:r>
              <a:rPr lang="en-US" dirty="0">
                <a:solidFill>
                  <a:srgbClr val="FF0000"/>
                </a:solidFill>
              </a:rPr>
              <a:t>You may wish to customise this slide to acknowledge the traditional custodians in your area</a:t>
            </a:r>
          </a:p>
        </p:txBody>
      </p:sp>
    </p:spTree>
    <p:extLst>
      <p:ext uri="{BB962C8B-B14F-4D97-AF65-F5344CB8AC3E}">
        <p14:creationId xmlns:p14="http://schemas.microsoft.com/office/powerpoint/2010/main" val="288050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926559-F25C-4FA1-88B5-9A638DD37E42}"/>
              </a:ext>
            </a:extLst>
          </p:cNvPr>
          <p:cNvSpPr txBox="1">
            <a:spLocks/>
          </p:cNvSpPr>
          <p:nvPr/>
        </p:nvSpPr>
        <p:spPr>
          <a:xfrm>
            <a:off x="1948116" y="44992"/>
            <a:ext cx="5564777"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solidFill>
                  <a:schemeClr val="accent1">
                    <a:lumMod val="75000"/>
                  </a:schemeClr>
                </a:solidFill>
              </a:rPr>
            </a:br>
            <a:r>
              <a:rPr lang="en-US" b="1" dirty="0">
                <a:solidFill>
                  <a:schemeClr val="accent1">
                    <a:lumMod val="75000"/>
                  </a:schemeClr>
                </a:solidFill>
                <a:latin typeface="+mn-lt"/>
              </a:rPr>
              <a:t>Foot complications – Type 1   </a:t>
            </a:r>
            <a:br>
              <a:rPr lang="en-US" b="1" dirty="0">
                <a:solidFill>
                  <a:schemeClr val="accent1">
                    <a:lumMod val="75000"/>
                  </a:schemeClr>
                </a:solidFill>
              </a:rPr>
            </a:br>
            <a:endParaRPr lang="en-US" dirty="0"/>
          </a:p>
        </p:txBody>
      </p:sp>
      <p:pic>
        <p:nvPicPr>
          <p:cNvPr id="8" name="Picture 7" descr="A picture containing controller, remote, indoor, game&#10;&#10;Description automatically generated">
            <a:extLst>
              <a:ext uri="{FF2B5EF4-FFF2-40B4-BE49-F238E27FC236}">
                <a16:creationId xmlns:a16="http://schemas.microsoft.com/office/drawing/2014/main" id="{29D88DD1-F9F1-422F-8868-11A435E76F19}"/>
              </a:ext>
            </a:extLst>
          </p:cNvPr>
          <p:cNvPicPr>
            <a:picLocks noChangeAspect="1"/>
          </p:cNvPicPr>
          <p:nvPr/>
        </p:nvPicPr>
        <p:blipFill>
          <a:blip r:embed="rId2"/>
          <a:stretch>
            <a:fillRect/>
          </a:stretch>
        </p:blipFill>
        <p:spPr>
          <a:xfrm>
            <a:off x="7461496" y="44992"/>
            <a:ext cx="1149955" cy="1283519"/>
          </a:xfrm>
          <a:prstGeom prst="rect">
            <a:avLst/>
          </a:prstGeom>
        </p:spPr>
      </p:pic>
      <p:sp>
        <p:nvSpPr>
          <p:cNvPr id="9" name="Rectangle 8">
            <a:extLst>
              <a:ext uri="{FF2B5EF4-FFF2-40B4-BE49-F238E27FC236}">
                <a16:creationId xmlns:a16="http://schemas.microsoft.com/office/drawing/2014/main" id="{6ADAB39B-9D80-42A2-8D98-C8FA9D9862FF}"/>
              </a:ext>
            </a:extLst>
          </p:cNvPr>
          <p:cNvSpPr/>
          <p:nvPr/>
        </p:nvSpPr>
        <p:spPr>
          <a:xfrm>
            <a:off x="1171303" y="1296151"/>
            <a:ext cx="9849394" cy="954107"/>
          </a:xfrm>
          <a:prstGeom prst="rect">
            <a:avLst/>
          </a:prstGeom>
        </p:spPr>
        <p:txBody>
          <a:bodyPr wrap="square">
            <a:spAutoFit/>
          </a:bodyPr>
          <a:lstStyle/>
          <a:p>
            <a:r>
              <a:rPr lang="en-US" sz="2400" dirty="0">
                <a:solidFill>
                  <a:prstClr val="black"/>
                </a:solidFill>
              </a:rPr>
              <a:t> </a:t>
            </a:r>
            <a:r>
              <a:rPr lang="en-US" sz="2800" dirty="0">
                <a:solidFill>
                  <a:srgbClr val="4472C4">
                    <a:lumMod val="75000"/>
                  </a:srgbClr>
                </a:solidFill>
              </a:rPr>
              <a:t>Target: Identify high risk foot, active foot problems, and prevent non-traumatic amputations</a:t>
            </a:r>
            <a:endParaRPr lang="en-AU" sz="1600" dirty="0"/>
          </a:p>
        </p:txBody>
      </p:sp>
      <p:pic>
        <p:nvPicPr>
          <p:cNvPr id="10" name="Picture 9" descr="Icon&#10;&#10;Description automatically generated">
            <a:extLst>
              <a:ext uri="{FF2B5EF4-FFF2-40B4-BE49-F238E27FC236}">
                <a16:creationId xmlns:a16="http://schemas.microsoft.com/office/drawing/2014/main" id="{E8F166B3-C2CF-4D0F-BD76-B1E89527B1D3}"/>
              </a:ext>
            </a:extLst>
          </p:cNvPr>
          <p:cNvPicPr>
            <a:picLocks noChangeAspect="1"/>
          </p:cNvPicPr>
          <p:nvPr/>
        </p:nvPicPr>
        <p:blipFill>
          <a:blip r:embed="rId3"/>
          <a:stretch>
            <a:fillRect/>
          </a:stretch>
        </p:blipFill>
        <p:spPr>
          <a:xfrm>
            <a:off x="267454" y="1171181"/>
            <a:ext cx="919642" cy="923880"/>
          </a:xfrm>
          <a:prstGeom prst="rect">
            <a:avLst/>
          </a:prstGeom>
        </p:spPr>
      </p:pic>
      <p:graphicFrame>
        <p:nvGraphicFramePr>
          <p:cNvPr id="11" name="Table 10">
            <a:extLst>
              <a:ext uri="{FF2B5EF4-FFF2-40B4-BE49-F238E27FC236}">
                <a16:creationId xmlns:a16="http://schemas.microsoft.com/office/drawing/2014/main" id="{F3A1C80B-FBF0-4453-A5EB-D53A6B5B6A55}"/>
              </a:ext>
            </a:extLst>
          </p:cNvPr>
          <p:cNvGraphicFramePr>
            <a:graphicFrameLocks noGrp="1"/>
          </p:cNvGraphicFramePr>
          <p:nvPr>
            <p:extLst>
              <p:ext uri="{D42A27DB-BD31-4B8C-83A1-F6EECF244321}">
                <p14:modId xmlns:p14="http://schemas.microsoft.com/office/powerpoint/2010/main" val="3335966628"/>
              </p:ext>
            </p:extLst>
          </p:nvPr>
        </p:nvGraphicFramePr>
        <p:xfrm>
          <a:off x="531223" y="2882274"/>
          <a:ext cx="11129554" cy="2560320"/>
        </p:xfrm>
        <a:graphic>
          <a:graphicData uri="http://schemas.openxmlformats.org/drawingml/2006/table">
            <a:tbl>
              <a:tblPr firstRow="1" bandRow="1">
                <a:tableStyleId>{5C22544A-7EE6-4342-B048-85BDC9FD1C3A}</a:tableStyleId>
              </a:tblPr>
              <a:tblGrid>
                <a:gridCol w="1782468">
                  <a:extLst>
                    <a:ext uri="{9D8B030D-6E8A-4147-A177-3AD203B41FA5}">
                      <a16:colId xmlns:a16="http://schemas.microsoft.com/office/drawing/2014/main" val="37892340"/>
                    </a:ext>
                  </a:extLst>
                </a:gridCol>
                <a:gridCol w="4087109">
                  <a:extLst>
                    <a:ext uri="{9D8B030D-6E8A-4147-A177-3AD203B41FA5}">
                      <a16:colId xmlns:a16="http://schemas.microsoft.com/office/drawing/2014/main" val="772335079"/>
                    </a:ext>
                  </a:extLst>
                </a:gridCol>
                <a:gridCol w="2838994">
                  <a:extLst>
                    <a:ext uri="{9D8B030D-6E8A-4147-A177-3AD203B41FA5}">
                      <a16:colId xmlns:a16="http://schemas.microsoft.com/office/drawing/2014/main" val="4229223632"/>
                    </a:ext>
                  </a:extLst>
                </a:gridCol>
                <a:gridCol w="2420983">
                  <a:extLst>
                    <a:ext uri="{9D8B030D-6E8A-4147-A177-3AD203B41FA5}">
                      <a16:colId xmlns:a16="http://schemas.microsoft.com/office/drawing/2014/main" val="1904039805"/>
                    </a:ext>
                  </a:extLst>
                </a:gridCol>
              </a:tblGrid>
              <a:tr h="424343">
                <a:tc>
                  <a:txBody>
                    <a:bodyPr/>
                    <a:lstStyle/>
                    <a:p>
                      <a:endParaRPr lang="en-US" sz="2200" dirty="0">
                        <a:solidFill>
                          <a:schemeClr val="bg1"/>
                        </a:solidFill>
                      </a:endParaRPr>
                    </a:p>
                  </a:txBody>
                  <a:tcPr>
                    <a:solidFill>
                      <a:schemeClr val="bg1"/>
                    </a:solidFill>
                  </a:tcPr>
                </a:tc>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781440702"/>
                  </a:ext>
                </a:extLst>
              </a:tr>
              <a:tr h="424343">
                <a:tc>
                  <a:txBody>
                    <a:bodyPr/>
                    <a:lstStyle/>
                    <a:p>
                      <a:r>
                        <a:rPr lang="en-US" sz="2200" b="1" dirty="0"/>
                        <a:t>Type 1</a:t>
                      </a:r>
                    </a:p>
                  </a:txBody>
                  <a:tcPr/>
                </a:tc>
                <a:tc>
                  <a:txBody>
                    <a:bodyPr/>
                    <a:lstStyle/>
                    <a:p>
                      <a:r>
                        <a:rPr lang="en-US" sz="2200" dirty="0"/>
                        <a:t>Foot check by health professional</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92974883"/>
                  </a:ext>
                </a:extLst>
              </a:tr>
              <a:tr h="424343">
                <a:tc>
                  <a:txBody>
                    <a:bodyPr/>
                    <a:lstStyle/>
                    <a:p>
                      <a:endParaRPr lang="en-US" sz="2200" dirty="0"/>
                    </a:p>
                  </a:txBody>
                  <a:tcPr>
                    <a:solidFill>
                      <a:schemeClr val="bg1"/>
                    </a:solidFill>
                  </a:tcPr>
                </a:tc>
                <a:tc>
                  <a:txBody>
                    <a:bodyPr/>
                    <a:lstStyle/>
                    <a:p>
                      <a:r>
                        <a:rPr lang="en-US" sz="2200" dirty="0"/>
                        <a:t>Peripheral neuropathy</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522754173"/>
                  </a:ext>
                </a:extLst>
              </a:tr>
              <a:tr h="424343">
                <a:tc>
                  <a:txBody>
                    <a:bodyPr/>
                    <a:lstStyle/>
                    <a:p>
                      <a:endParaRPr lang="en-US" sz="2200" dirty="0"/>
                    </a:p>
                  </a:txBody>
                  <a:tcPr>
                    <a:solidFill>
                      <a:schemeClr val="bg1"/>
                    </a:solidFill>
                  </a:tcPr>
                </a:tc>
                <a:tc>
                  <a:txBody>
                    <a:bodyPr/>
                    <a:lstStyle/>
                    <a:p>
                      <a:r>
                        <a:rPr lang="en-US" sz="2200" dirty="0"/>
                        <a:t>Peripheral vascular disease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39392418"/>
                  </a:ext>
                </a:extLst>
              </a:tr>
              <a:tr h="424343">
                <a:tc>
                  <a:txBody>
                    <a:bodyPr/>
                    <a:lstStyle/>
                    <a:p>
                      <a:endParaRPr lang="en-US" sz="2200" dirty="0"/>
                    </a:p>
                  </a:txBody>
                  <a:tcPr>
                    <a:solidFill>
                      <a:schemeClr val="bg1"/>
                    </a:solidFill>
                  </a:tcPr>
                </a:tc>
                <a:tc>
                  <a:txBody>
                    <a:bodyPr/>
                    <a:lstStyle/>
                    <a:p>
                      <a:r>
                        <a:rPr lang="en-US" sz="2200" dirty="0"/>
                        <a:t>Foot ulceration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69388792"/>
                  </a:ext>
                </a:extLst>
              </a:tr>
              <a:tr h="424343">
                <a:tc>
                  <a:txBody>
                    <a:bodyPr/>
                    <a:lstStyle/>
                    <a:p>
                      <a:endParaRPr lang="en-US" sz="2200" dirty="0"/>
                    </a:p>
                  </a:txBody>
                  <a:tcPr>
                    <a:solidFill>
                      <a:schemeClr val="bg1"/>
                    </a:solidFill>
                  </a:tcPr>
                </a:tc>
                <a:tc>
                  <a:txBody>
                    <a:bodyPr/>
                    <a:lstStyle/>
                    <a:p>
                      <a:r>
                        <a:rPr lang="en-US" sz="2200" dirty="0"/>
                        <a:t>Lower limb amputation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59840656"/>
                  </a:ext>
                </a:extLst>
              </a:tr>
            </a:tbl>
          </a:graphicData>
        </a:graphic>
      </p:graphicFrame>
      <p:sp>
        <p:nvSpPr>
          <p:cNvPr id="12" name="Rectangle 11">
            <a:extLst>
              <a:ext uri="{FF2B5EF4-FFF2-40B4-BE49-F238E27FC236}">
                <a16:creationId xmlns:a16="http://schemas.microsoft.com/office/drawing/2014/main" id="{1F8D6741-58AA-4616-9E0A-E05997FFFF44}"/>
              </a:ext>
            </a:extLst>
          </p:cNvPr>
          <p:cNvSpPr/>
          <p:nvPr/>
        </p:nvSpPr>
        <p:spPr>
          <a:xfrm>
            <a:off x="84416" y="44992"/>
            <a:ext cx="2043322" cy="477054"/>
          </a:xfrm>
          <a:prstGeom prst="rect">
            <a:avLst/>
          </a:prstGeom>
        </p:spPr>
        <p:txBody>
          <a:bodyPr wrap="square">
            <a:spAutoFit/>
          </a:bodyPr>
          <a:lstStyle/>
          <a:p>
            <a:r>
              <a:rPr lang="en-US" sz="2500" dirty="0">
                <a:solidFill>
                  <a:srgbClr val="4472C4">
                    <a:lumMod val="75000"/>
                  </a:srgbClr>
                </a:solidFill>
                <a:ea typeface="+mj-ea"/>
                <a:cs typeface="+mj-cs"/>
              </a:rPr>
              <a:t>ADCQR 2024</a:t>
            </a:r>
            <a:endParaRPr lang="en-AU" sz="2500" dirty="0"/>
          </a:p>
        </p:txBody>
      </p:sp>
    </p:spTree>
    <p:extLst>
      <p:ext uri="{BB962C8B-B14F-4D97-AF65-F5344CB8AC3E}">
        <p14:creationId xmlns:p14="http://schemas.microsoft.com/office/powerpoint/2010/main" val="3217813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926559-F25C-4FA1-88B5-9A638DD37E42}"/>
              </a:ext>
            </a:extLst>
          </p:cNvPr>
          <p:cNvSpPr txBox="1">
            <a:spLocks/>
          </p:cNvSpPr>
          <p:nvPr/>
        </p:nvSpPr>
        <p:spPr>
          <a:xfrm>
            <a:off x="1780698" y="48691"/>
            <a:ext cx="5825615"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solidFill>
                  <a:schemeClr val="accent1">
                    <a:lumMod val="75000"/>
                  </a:schemeClr>
                </a:solidFill>
              </a:rPr>
            </a:br>
            <a:r>
              <a:rPr lang="en-US" b="1" dirty="0">
                <a:solidFill>
                  <a:schemeClr val="accent1">
                    <a:lumMod val="75000"/>
                  </a:schemeClr>
                </a:solidFill>
                <a:latin typeface="+mn-lt"/>
              </a:rPr>
              <a:t>Foot complications – Type 2   </a:t>
            </a:r>
            <a:br>
              <a:rPr lang="en-US" b="1" dirty="0">
                <a:solidFill>
                  <a:schemeClr val="accent1">
                    <a:lumMod val="75000"/>
                  </a:schemeClr>
                </a:solidFill>
              </a:rPr>
            </a:br>
            <a:endParaRPr lang="en-US" dirty="0"/>
          </a:p>
        </p:txBody>
      </p:sp>
      <p:pic>
        <p:nvPicPr>
          <p:cNvPr id="8" name="Picture 7" descr="A picture containing controller, remote, indoor, game&#10;&#10;Description automatically generated">
            <a:extLst>
              <a:ext uri="{FF2B5EF4-FFF2-40B4-BE49-F238E27FC236}">
                <a16:creationId xmlns:a16="http://schemas.microsoft.com/office/drawing/2014/main" id="{29D88DD1-F9F1-422F-8868-11A435E76F19}"/>
              </a:ext>
            </a:extLst>
          </p:cNvPr>
          <p:cNvPicPr>
            <a:picLocks noChangeAspect="1"/>
          </p:cNvPicPr>
          <p:nvPr/>
        </p:nvPicPr>
        <p:blipFill>
          <a:blip r:embed="rId2"/>
          <a:stretch>
            <a:fillRect/>
          </a:stretch>
        </p:blipFill>
        <p:spPr>
          <a:xfrm>
            <a:off x="7382365" y="-59632"/>
            <a:ext cx="1149955" cy="1283519"/>
          </a:xfrm>
          <a:prstGeom prst="rect">
            <a:avLst/>
          </a:prstGeom>
        </p:spPr>
      </p:pic>
      <p:sp>
        <p:nvSpPr>
          <p:cNvPr id="9" name="Rectangle 8">
            <a:extLst>
              <a:ext uri="{FF2B5EF4-FFF2-40B4-BE49-F238E27FC236}">
                <a16:creationId xmlns:a16="http://schemas.microsoft.com/office/drawing/2014/main" id="{6ADAB39B-9D80-42A2-8D98-C8FA9D9862FF}"/>
              </a:ext>
            </a:extLst>
          </p:cNvPr>
          <p:cNvSpPr/>
          <p:nvPr/>
        </p:nvSpPr>
        <p:spPr>
          <a:xfrm>
            <a:off x="1056251" y="1226326"/>
            <a:ext cx="9849394" cy="954107"/>
          </a:xfrm>
          <a:prstGeom prst="rect">
            <a:avLst/>
          </a:prstGeom>
        </p:spPr>
        <p:txBody>
          <a:bodyPr wrap="square">
            <a:spAutoFit/>
          </a:bodyPr>
          <a:lstStyle/>
          <a:p>
            <a:r>
              <a:rPr lang="en-US" sz="2800" dirty="0">
                <a:solidFill>
                  <a:prstClr val="black"/>
                </a:solidFill>
              </a:rPr>
              <a:t> </a:t>
            </a:r>
            <a:r>
              <a:rPr lang="en-US" sz="2800" dirty="0">
                <a:solidFill>
                  <a:srgbClr val="4472C4">
                    <a:lumMod val="75000"/>
                  </a:srgbClr>
                </a:solidFill>
              </a:rPr>
              <a:t>Target: Identify high risk foot, active foot problems, and prevent non-traumatic amputations</a:t>
            </a:r>
            <a:endParaRPr lang="en-AU" sz="2800" dirty="0"/>
          </a:p>
        </p:txBody>
      </p:sp>
      <p:pic>
        <p:nvPicPr>
          <p:cNvPr id="10" name="Picture 9" descr="Icon&#10;&#10;Description automatically generated">
            <a:extLst>
              <a:ext uri="{FF2B5EF4-FFF2-40B4-BE49-F238E27FC236}">
                <a16:creationId xmlns:a16="http://schemas.microsoft.com/office/drawing/2014/main" id="{E8F166B3-C2CF-4D0F-BD76-B1E89527B1D3}"/>
              </a:ext>
            </a:extLst>
          </p:cNvPr>
          <p:cNvPicPr>
            <a:picLocks noChangeAspect="1"/>
          </p:cNvPicPr>
          <p:nvPr/>
        </p:nvPicPr>
        <p:blipFill>
          <a:blip r:embed="rId3"/>
          <a:stretch>
            <a:fillRect/>
          </a:stretch>
        </p:blipFill>
        <p:spPr>
          <a:xfrm>
            <a:off x="136609" y="1079205"/>
            <a:ext cx="919642" cy="923880"/>
          </a:xfrm>
          <a:prstGeom prst="rect">
            <a:avLst/>
          </a:prstGeom>
        </p:spPr>
      </p:pic>
      <p:graphicFrame>
        <p:nvGraphicFramePr>
          <p:cNvPr id="11" name="Table 10">
            <a:extLst>
              <a:ext uri="{FF2B5EF4-FFF2-40B4-BE49-F238E27FC236}">
                <a16:creationId xmlns:a16="http://schemas.microsoft.com/office/drawing/2014/main" id="{F3A1C80B-FBF0-4453-A5EB-D53A6B5B6A55}"/>
              </a:ext>
            </a:extLst>
          </p:cNvPr>
          <p:cNvGraphicFramePr>
            <a:graphicFrameLocks noGrp="1"/>
          </p:cNvGraphicFramePr>
          <p:nvPr>
            <p:extLst>
              <p:ext uri="{D42A27DB-BD31-4B8C-83A1-F6EECF244321}">
                <p14:modId xmlns:p14="http://schemas.microsoft.com/office/powerpoint/2010/main" val="937318162"/>
              </p:ext>
            </p:extLst>
          </p:nvPr>
        </p:nvGraphicFramePr>
        <p:xfrm>
          <a:off x="531223" y="2882274"/>
          <a:ext cx="11129554" cy="2560320"/>
        </p:xfrm>
        <a:graphic>
          <a:graphicData uri="http://schemas.openxmlformats.org/drawingml/2006/table">
            <a:tbl>
              <a:tblPr firstRow="1" bandRow="1">
                <a:tableStyleId>{5C22544A-7EE6-4342-B048-85BDC9FD1C3A}</a:tableStyleId>
              </a:tblPr>
              <a:tblGrid>
                <a:gridCol w="1782468">
                  <a:extLst>
                    <a:ext uri="{9D8B030D-6E8A-4147-A177-3AD203B41FA5}">
                      <a16:colId xmlns:a16="http://schemas.microsoft.com/office/drawing/2014/main" val="37892340"/>
                    </a:ext>
                  </a:extLst>
                </a:gridCol>
                <a:gridCol w="4087109">
                  <a:extLst>
                    <a:ext uri="{9D8B030D-6E8A-4147-A177-3AD203B41FA5}">
                      <a16:colId xmlns:a16="http://schemas.microsoft.com/office/drawing/2014/main" val="772335079"/>
                    </a:ext>
                  </a:extLst>
                </a:gridCol>
                <a:gridCol w="2838994">
                  <a:extLst>
                    <a:ext uri="{9D8B030D-6E8A-4147-A177-3AD203B41FA5}">
                      <a16:colId xmlns:a16="http://schemas.microsoft.com/office/drawing/2014/main" val="4229223632"/>
                    </a:ext>
                  </a:extLst>
                </a:gridCol>
                <a:gridCol w="2420983">
                  <a:extLst>
                    <a:ext uri="{9D8B030D-6E8A-4147-A177-3AD203B41FA5}">
                      <a16:colId xmlns:a16="http://schemas.microsoft.com/office/drawing/2014/main" val="1904039805"/>
                    </a:ext>
                  </a:extLst>
                </a:gridCol>
              </a:tblGrid>
              <a:tr h="424343">
                <a:tc>
                  <a:txBody>
                    <a:bodyPr/>
                    <a:lstStyle/>
                    <a:p>
                      <a:endParaRPr lang="en-US" sz="2200" dirty="0">
                        <a:solidFill>
                          <a:schemeClr val="bg1"/>
                        </a:solidFill>
                      </a:endParaRPr>
                    </a:p>
                  </a:txBody>
                  <a:tcPr>
                    <a:solidFill>
                      <a:schemeClr val="bg1"/>
                    </a:solidFill>
                  </a:tcPr>
                </a:tc>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781440702"/>
                  </a:ext>
                </a:extLst>
              </a:tr>
              <a:tr h="424343">
                <a:tc>
                  <a:txBody>
                    <a:bodyPr/>
                    <a:lstStyle/>
                    <a:p>
                      <a:r>
                        <a:rPr lang="en-US" sz="2200" b="1" dirty="0"/>
                        <a:t>Type 2</a:t>
                      </a:r>
                    </a:p>
                  </a:txBody>
                  <a:tcPr/>
                </a:tc>
                <a:tc>
                  <a:txBody>
                    <a:bodyPr/>
                    <a:lstStyle/>
                    <a:p>
                      <a:r>
                        <a:rPr lang="en-US" sz="2200" dirty="0"/>
                        <a:t>Foot check by health professional</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92974883"/>
                  </a:ext>
                </a:extLst>
              </a:tr>
              <a:tr h="424343">
                <a:tc>
                  <a:txBody>
                    <a:bodyPr/>
                    <a:lstStyle/>
                    <a:p>
                      <a:endParaRPr lang="en-US" sz="2200" dirty="0"/>
                    </a:p>
                  </a:txBody>
                  <a:tcPr>
                    <a:solidFill>
                      <a:schemeClr val="bg1"/>
                    </a:solidFill>
                  </a:tcPr>
                </a:tc>
                <a:tc>
                  <a:txBody>
                    <a:bodyPr/>
                    <a:lstStyle/>
                    <a:p>
                      <a:r>
                        <a:rPr lang="en-US" sz="2200" dirty="0"/>
                        <a:t>Peripheral neuropathy</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522754173"/>
                  </a:ext>
                </a:extLst>
              </a:tr>
              <a:tr h="424343">
                <a:tc>
                  <a:txBody>
                    <a:bodyPr/>
                    <a:lstStyle/>
                    <a:p>
                      <a:endParaRPr lang="en-US" sz="2200" dirty="0"/>
                    </a:p>
                  </a:txBody>
                  <a:tcPr>
                    <a:solidFill>
                      <a:schemeClr val="bg1"/>
                    </a:solidFill>
                  </a:tcPr>
                </a:tc>
                <a:tc>
                  <a:txBody>
                    <a:bodyPr/>
                    <a:lstStyle/>
                    <a:p>
                      <a:r>
                        <a:rPr lang="en-US" sz="2200" dirty="0"/>
                        <a:t>Peripheral vascular disease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39392418"/>
                  </a:ext>
                </a:extLst>
              </a:tr>
              <a:tr h="424343">
                <a:tc>
                  <a:txBody>
                    <a:bodyPr/>
                    <a:lstStyle/>
                    <a:p>
                      <a:endParaRPr lang="en-US" sz="2200" dirty="0"/>
                    </a:p>
                  </a:txBody>
                  <a:tcPr>
                    <a:solidFill>
                      <a:schemeClr val="bg1"/>
                    </a:solidFill>
                  </a:tcPr>
                </a:tc>
                <a:tc>
                  <a:txBody>
                    <a:bodyPr/>
                    <a:lstStyle/>
                    <a:p>
                      <a:r>
                        <a:rPr lang="en-US" sz="2200" dirty="0"/>
                        <a:t>Foot ulceration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69388792"/>
                  </a:ext>
                </a:extLst>
              </a:tr>
              <a:tr h="424343">
                <a:tc>
                  <a:txBody>
                    <a:bodyPr/>
                    <a:lstStyle/>
                    <a:p>
                      <a:endParaRPr lang="en-US" sz="2200" dirty="0"/>
                    </a:p>
                  </a:txBody>
                  <a:tcPr>
                    <a:solidFill>
                      <a:schemeClr val="bg1"/>
                    </a:solidFill>
                  </a:tcPr>
                </a:tc>
                <a:tc>
                  <a:txBody>
                    <a:bodyPr/>
                    <a:lstStyle/>
                    <a:p>
                      <a:r>
                        <a:rPr lang="en-US" sz="2200" dirty="0"/>
                        <a:t>Lower limb amputation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59840656"/>
                  </a:ext>
                </a:extLst>
              </a:tr>
            </a:tbl>
          </a:graphicData>
        </a:graphic>
      </p:graphicFrame>
      <p:sp>
        <p:nvSpPr>
          <p:cNvPr id="12" name="Rectangle 11">
            <a:extLst>
              <a:ext uri="{FF2B5EF4-FFF2-40B4-BE49-F238E27FC236}">
                <a16:creationId xmlns:a16="http://schemas.microsoft.com/office/drawing/2014/main" id="{1F8D6741-58AA-4616-9E0A-E05997FFFF44}"/>
              </a:ext>
            </a:extLst>
          </p:cNvPr>
          <p:cNvSpPr/>
          <p:nvPr/>
        </p:nvSpPr>
        <p:spPr>
          <a:xfrm>
            <a:off x="84416" y="44992"/>
            <a:ext cx="1920230" cy="477054"/>
          </a:xfrm>
          <a:prstGeom prst="rect">
            <a:avLst/>
          </a:prstGeom>
        </p:spPr>
        <p:txBody>
          <a:bodyPr wrap="square">
            <a:spAutoFit/>
          </a:bodyPr>
          <a:lstStyle/>
          <a:p>
            <a:r>
              <a:rPr lang="en-US" sz="2500" dirty="0">
                <a:solidFill>
                  <a:srgbClr val="4472C4">
                    <a:lumMod val="75000"/>
                  </a:srgbClr>
                </a:solidFill>
                <a:ea typeface="+mj-ea"/>
                <a:cs typeface="+mj-cs"/>
              </a:rPr>
              <a:t>ADCQR 2024</a:t>
            </a:r>
            <a:endParaRPr lang="en-AU" sz="2500" dirty="0"/>
          </a:p>
        </p:txBody>
      </p:sp>
    </p:spTree>
    <p:extLst>
      <p:ext uri="{BB962C8B-B14F-4D97-AF65-F5344CB8AC3E}">
        <p14:creationId xmlns:p14="http://schemas.microsoft.com/office/powerpoint/2010/main" val="42916101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926559-F25C-4FA1-88B5-9A638DD37E42}"/>
              </a:ext>
            </a:extLst>
          </p:cNvPr>
          <p:cNvSpPr txBox="1">
            <a:spLocks/>
          </p:cNvSpPr>
          <p:nvPr/>
        </p:nvSpPr>
        <p:spPr>
          <a:xfrm>
            <a:off x="2115570" y="-140736"/>
            <a:ext cx="4803975" cy="1325563"/>
          </a:xfrm>
          <a:prstGeom prst="rect">
            <a:avLst/>
          </a:prstGeom>
        </p:spPr>
        <p:txBody>
          <a:bodyPr vert="horz" lIns="91440" tIns="45720" rIns="91440" bIns="45720" rtlCol="0" anchor="ctr">
            <a:normAutofit fontScale="8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solidFill>
                  <a:schemeClr val="accent1">
                    <a:lumMod val="75000"/>
                  </a:schemeClr>
                </a:solidFill>
              </a:rPr>
            </a:br>
            <a:r>
              <a:rPr lang="en-US" b="1" dirty="0">
                <a:solidFill>
                  <a:schemeClr val="accent1">
                    <a:lumMod val="75000"/>
                  </a:schemeClr>
                </a:solidFill>
                <a:latin typeface="+mn-lt"/>
              </a:rPr>
              <a:t>Eyecare – Type 1    </a:t>
            </a:r>
            <a:br>
              <a:rPr lang="en-US" b="1" dirty="0">
                <a:solidFill>
                  <a:schemeClr val="accent1">
                    <a:lumMod val="75000"/>
                  </a:schemeClr>
                </a:solidFill>
              </a:rPr>
            </a:br>
            <a:endParaRPr lang="en-US" dirty="0"/>
          </a:p>
        </p:txBody>
      </p:sp>
      <p:sp>
        <p:nvSpPr>
          <p:cNvPr id="9" name="Rectangle 8">
            <a:extLst>
              <a:ext uri="{FF2B5EF4-FFF2-40B4-BE49-F238E27FC236}">
                <a16:creationId xmlns:a16="http://schemas.microsoft.com/office/drawing/2014/main" id="{6ADAB39B-9D80-42A2-8D98-C8FA9D9862FF}"/>
              </a:ext>
            </a:extLst>
          </p:cNvPr>
          <p:cNvSpPr/>
          <p:nvPr/>
        </p:nvSpPr>
        <p:spPr>
          <a:xfrm>
            <a:off x="1303100" y="1187140"/>
            <a:ext cx="10520218" cy="584775"/>
          </a:xfrm>
          <a:prstGeom prst="rect">
            <a:avLst/>
          </a:prstGeom>
        </p:spPr>
        <p:txBody>
          <a:bodyPr wrap="square">
            <a:spAutoFit/>
          </a:bodyPr>
          <a:lstStyle/>
          <a:p>
            <a:r>
              <a:rPr lang="en-US" sz="2800" dirty="0">
                <a:solidFill>
                  <a:prstClr val="black"/>
                </a:solidFill>
              </a:rPr>
              <a:t> </a:t>
            </a:r>
            <a:r>
              <a:rPr lang="en-US" sz="3200" dirty="0">
                <a:solidFill>
                  <a:srgbClr val="4472C4">
                    <a:lumMod val="75000"/>
                  </a:srgbClr>
                </a:solidFill>
              </a:rPr>
              <a:t>Target: </a:t>
            </a:r>
            <a:r>
              <a:rPr lang="en-US" sz="3200" dirty="0">
                <a:solidFill>
                  <a:schemeClr val="accent1">
                    <a:lumMod val="75000"/>
                  </a:schemeClr>
                </a:solidFill>
              </a:rPr>
              <a:t>Assessment within 5 years of diagnosis, then annually</a:t>
            </a:r>
            <a:endParaRPr lang="en-AU" dirty="0"/>
          </a:p>
        </p:txBody>
      </p:sp>
      <p:pic>
        <p:nvPicPr>
          <p:cNvPr id="10" name="Picture 9" descr="Icon&#10;&#10;Description automatically generated">
            <a:extLst>
              <a:ext uri="{FF2B5EF4-FFF2-40B4-BE49-F238E27FC236}">
                <a16:creationId xmlns:a16="http://schemas.microsoft.com/office/drawing/2014/main" id="{E8F166B3-C2CF-4D0F-BD76-B1E89527B1D3}"/>
              </a:ext>
            </a:extLst>
          </p:cNvPr>
          <p:cNvPicPr>
            <a:picLocks noChangeAspect="1"/>
          </p:cNvPicPr>
          <p:nvPr/>
        </p:nvPicPr>
        <p:blipFill>
          <a:blip r:embed="rId2"/>
          <a:stretch>
            <a:fillRect/>
          </a:stretch>
        </p:blipFill>
        <p:spPr>
          <a:xfrm>
            <a:off x="453796" y="1017587"/>
            <a:ext cx="919642" cy="923880"/>
          </a:xfrm>
          <a:prstGeom prst="rect">
            <a:avLst/>
          </a:prstGeom>
        </p:spPr>
      </p:pic>
      <p:graphicFrame>
        <p:nvGraphicFramePr>
          <p:cNvPr id="11" name="Table 10">
            <a:extLst>
              <a:ext uri="{FF2B5EF4-FFF2-40B4-BE49-F238E27FC236}">
                <a16:creationId xmlns:a16="http://schemas.microsoft.com/office/drawing/2014/main" id="{F3A1C80B-FBF0-4453-A5EB-D53A6B5B6A55}"/>
              </a:ext>
            </a:extLst>
          </p:cNvPr>
          <p:cNvGraphicFramePr>
            <a:graphicFrameLocks noGrp="1"/>
          </p:cNvGraphicFramePr>
          <p:nvPr>
            <p:extLst>
              <p:ext uri="{D42A27DB-BD31-4B8C-83A1-F6EECF244321}">
                <p14:modId xmlns:p14="http://schemas.microsoft.com/office/powerpoint/2010/main" val="1012480108"/>
              </p:ext>
            </p:extLst>
          </p:nvPr>
        </p:nvGraphicFramePr>
        <p:xfrm>
          <a:off x="184726" y="2882274"/>
          <a:ext cx="11795470" cy="2560320"/>
        </p:xfrm>
        <a:graphic>
          <a:graphicData uri="http://schemas.openxmlformats.org/drawingml/2006/table">
            <a:tbl>
              <a:tblPr firstRow="1" bandRow="1">
                <a:tableStyleId>{5C22544A-7EE6-4342-B048-85BDC9FD1C3A}</a:tableStyleId>
              </a:tblPr>
              <a:tblGrid>
                <a:gridCol w="1861627">
                  <a:extLst>
                    <a:ext uri="{9D8B030D-6E8A-4147-A177-3AD203B41FA5}">
                      <a16:colId xmlns:a16="http://schemas.microsoft.com/office/drawing/2014/main" val="37892340"/>
                    </a:ext>
                  </a:extLst>
                </a:gridCol>
                <a:gridCol w="4664647">
                  <a:extLst>
                    <a:ext uri="{9D8B030D-6E8A-4147-A177-3AD203B41FA5}">
                      <a16:colId xmlns:a16="http://schemas.microsoft.com/office/drawing/2014/main" val="772335079"/>
                    </a:ext>
                  </a:extLst>
                </a:gridCol>
                <a:gridCol w="2740698">
                  <a:extLst>
                    <a:ext uri="{9D8B030D-6E8A-4147-A177-3AD203B41FA5}">
                      <a16:colId xmlns:a16="http://schemas.microsoft.com/office/drawing/2014/main" val="4229223632"/>
                    </a:ext>
                  </a:extLst>
                </a:gridCol>
                <a:gridCol w="2528498">
                  <a:extLst>
                    <a:ext uri="{9D8B030D-6E8A-4147-A177-3AD203B41FA5}">
                      <a16:colId xmlns:a16="http://schemas.microsoft.com/office/drawing/2014/main" val="1904039805"/>
                    </a:ext>
                  </a:extLst>
                </a:gridCol>
              </a:tblGrid>
              <a:tr h="424343">
                <a:tc>
                  <a:txBody>
                    <a:bodyPr/>
                    <a:lstStyle/>
                    <a:p>
                      <a:endParaRPr lang="en-US" sz="2200" dirty="0">
                        <a:solidFill>
                          <a:schemeClr val="bg1"/>
                        </a:solidFill>
                      </a:endParaRPr>
                    </a:p>
                  </a:txBody>
                  <a:tcPr>
                    <a:solidFill>
                      <a:schemeClr val="bg1"/>
                    </a:solidFill>
                  </a:tcPr>
                </a:tc>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781440702"/>
                  </a:ext>
                </a:extLst>
              </a:tr>
              <a:tr h="424343">
                <a:tc>
                  <a:txBody>
                    <a:bodyPr/>
                    <a:lstStyle/>
                    <a:p>
                      <a:r>
                        <a:rPr lang="en-US" sz="2200" b="1" dirty="0"/>
                        <a:t>Type 1</a:t>
                      </a:r>
                    </a:p>
                  </a:txBody>
                  <a:tcPr/>
                </a:tc>
                <a:tc>
                  <a:txBody>
                    <a:bodyPr/>
                    <a:lstStyle/>
                    <a:p>
                      <a:r>
                        <a:rPr lang="en-US" sz="2200" dirty="0"/>
                        <a:t>Attended optometrist/ophthalmologist</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92974883"/>
                  </a:ext>
                </a:extLst>
              </a:tr>
              <a:tr h="424343">
                <a:tc>
                  <a:txBody>
                    <a:bodyPr/>
                    <a:lstStyle/>
                    <a:p>
                      <a:endParaRPr lang="en-US" sz="2200" dirty="0"/>
                    </a:p>
                  </a:txBody>
                  <a:tcPr>
                    <a:solidFill>
                      <a:schemeClr val="bg1"/>
                    </a:solidFill>
                  </a:tcPr>
                </a:tc>
                <a:tc>
                  <a:txBody>
                    <a:bodyPr/>
                    <a:lstStyle/>
                    <a:p>
                      <a:r>
                        <a:rPr lang="en-US" sz="2200" dirty="0"/>
                        <a:t>Retinopathy</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522754173"/>
                  </a:ext>
                </a:extLst>
              </a:tr>
              <a:tr h="424343">
                <a:tc>
                  <a:txBody>
                    <a:bodyPr/>
                    <a:lstStyle/>
                    <a:p>
                      <a:endParaRPr lang="en-US" sz="2200" dirty="0"/>
                    </a:p>
                  </a:txBody>
                  <a:tcPr>
                    <a:solidFill>
                      <a:schemeClr val="bg1"/>
                    </a:solidFill>
                  </a:tcPr>
                </a:tc>
                <a:tc>
                  <a:txBody>
                    <a:bodyPr/>
                    <a:lstStyle/>
                    <a:p>
                      <a:r>
                        <a:rPr lang="en-US" sz="2200" dirty="0"/>
                        <a:t>Treatment for retinopathy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39392418"/>
                  </a:ext>
                </a:extLst>
              </a:tr>
              <a:tr h="424343">
                <a:tc>
                  <a:txBody>
                    <a:bodyPr/>
                    <a:lstStyle/>
                    <a:p>
                      <a:endParaRPr lang="en-US" sz="2200" dirty="0"/>
                    </a:p>
                  </a:txBody>
                  <a:tcPr>
                    <a:solidFill>
                      <a:schemeClr val="bg1"/>
                    </a:solidFill>
                  </a:tcPr>
                </a:tc>
                <a:tc>
                  <a:txBody>
                    <a:bodyPr/>
                    <a:lstStyle/>
                    <a:p>
                      <a:r>
                        <a:rPr lang="en-US" sz="2200" dirty="0"/>
                        <a:t>Right or left cataract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69388792"/>
                  </a:ext>
                </a:extLst>
              </a:tr>
              <a:tr h="424343">
                <a:tc>
                  <a:txBody>
                    <a:bodyPr/>
                    <a:lstStyle/>
                    <a:p>
                      <a:endParaRPr lang="en-US" sz="2200" dirty="0"/>
                    </a:p>
                  </a:txBody>
                  <a:tcPr>
                    <a:solidFill>
                      <a:schemeClr val="bg1"/>
                    </a:solidFill>
                  </a:tcPr>
                </a:tc>
                <a:tc>
                  <a:txBody>
                    <a:bodyPr/>
                    <a:lstStyle/>
                    <a:p>
                      <a:r>
                        <a:rPr lang="en-US" sz="2200" dirty="0"/>
                        <a:t>Blindness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59840656"/>
                  </a:ext>
                </a:extLst>
              </a:tr>
            </a:tbl>
          </a:graphicData>
        </a:graphic>
      </p:graphicFrame>
      <p:sp>
        <p:nvSpPr>
          <p:cNvPr id="12" name="Rectangle 11">
            <a:extLst>
              <a:ext uri="{FF2B5EF4-FFF2-40B4-BE49-F238E27FC236}">
                <a16:creationId xmlns:a16="http://schemas.microsoft.com/office/drawing/2014/main" id="{1F8D6741-58AA-4616-9E0A-E05997FFFF44}"/>
              </a:ext>
            </a:extLst>
          </p:cNvPr>
          <p:cNvSpPr/>
          <p:nvPr/>
        </p:nvSpPr>
        <p:spPr>
          <a:xfrm>
            <a:off x="84415" y="44992"/>
            <a:ext cx="1955399" cy="477054"/>
          </a:xfrm>
          <a:prstGeom prst="rect">
            <a:avLst/>
          </a:prstGeom>
        </p:spPr>
        <p:txBody>
          <a:bodyPr wrap="square">
            <a:spAutoFit/>
          </a:bodyPr>
          <a:lstStyle/>
          <a:p>
            <a:r>
              <a:rPr lang="en-US" sz="2500" dirty="0">
                <a:solidFill>
                  <a:srgbClr val="4472C4">
                    <a:lumMod val="75000"/>
                  </a:srgbClr>
                </a:solidFill>
                <a:ea typeface="+mj-ea"/>
                <a:cs typeface="+mj-cs"/>
              </a:rPr>
              <a:t>ADCQR 2024</a:t>
            </a:r>
            <a:endParaRPr lang="en-AU" sz="2500" dirty="0"/>
          </a:p>
        </p:txBody>
      </p:sp>
      <p:pic>
        <p:nvPicPr>
          <p:cNvPr id="13" name="Picture 12" descr="Circle&#10;&#10;Description automatically generated">
            <a:extLst>
              <a:ext uri="{FF2B5EF4-FFF2-40B4-BE49-F238E27FC236}">
                <a16:creationId xmlns:a16="http://schemas.microsoft.com/office/drawing/2014/main" id="{FED0BAA5-DF16-4D2B-B486-85AA9029FF44}"/>
              </a:ext>
            </a:extLst>
          </p:cNvPr>
          <p:cNvPicPr>
            <a:picLocks noChangeAspect="1"/>
          </p:cNvPicPr>
          <p:nvPr/>
        </p:nvPicPr>
        <p:blipFill>
          <a:blip r:embed="rId3"/>
          <a:stretch>
            <a:fillRect/>
          </a:stretch>
        </p:blipFill>
        <p:spPr>
          <a:xfrm>
            <a:off x="5363916" y="44992"/>
            <a:ext cx="1464167" cy="818009"/>
          </a:xfrm>
          <a:prstGeom prst="rect">
            <a:avLst/>
          </a:prstGeom>
        </p:spPr>
      </p:pic>
    </p:spTree>
    <p:extLst>
      <p:ext uri="{BB962C8B-B14F-4D97-AF65-F5344CB8AC3E}">
        <p14:creationId xmlns:p14="http://schemas.microsoft.com/office/powerpoint/2010/main" val="9623053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7926559-F25C-4FA1-88B5-9A638DD37E42}"/>
              </a:ext>
            </a:extLst>
          </p:cNvPr>
          <p:cNvSpPr txBox="1">
            <a:spLocks/>
          </p:cNvSpPr>
          <p:nvPr/>
        </p:nvSpPr>
        <p:spPr>
          <a:xfrm>
            <a:off x="2141949" y="149023"/>
            <a:ext cx="3660974" cy="994010"/>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b="1" dirty="0">
                <a:solidFill>
                  <a:schemeClr val="accent1">
                    <a:lumMod val="75000"/>
                  </a:schemeClr>
                </a:solidFill>
              </a:rPr>
            </a:br>
            <a:r>
              <a:rPr lang="en-US" sz="10700" b="1" dirty="0">
                <a:solidFill>
                  <a:schemeClr val="accent1">
                    <a:lumMod val="75000"/>
                  </a:schemeClr>
                </a:solidFill>
                <a:latin typeface="+mn-lt"/>
              </a:rPr>
              <a:t>Eyecare – Type 2    </a:t>
            </a:r>
            <a:br>
              <a:rPr lang="en-US" b="1" dirty="0">
                <a:solidFill>
                  <a:schemeClr val="accent1">
                    <a:lumMod val="75000"/>
                  </a:schemeClr>
                </a:solidFill>
              </a:rPr>
            </a:br>
            <a:endParaRPr lang="en-US" dirty="0"/>
          </a:p>
        </p:txBody>
      </p:sp>
      <p:sp>
        <p:nvSpPr>
          <p:cNvPr id="9" name="Rectangle 8">
            <a:extLst>
              <a:ext uri="{FF2B5EF4-FFF2-40B4-BE49-F238E27FC236}">
                <a16:creationId xmlns:a16="http://schemas.microsoft.com/office/drawing/2014/main" id="{6ADAB39B-9D80-42A2-8D98-C8FA9D9862FF}"/>
              </a:ext>
            </a:extLst>
          </p:cNvPr>
          <p:cNvSpPr/>
          <p:nvPr/>
        </p:nvSpPr>
        <p:spPr>
          <a:xfrm>
            <a:off x="1209964" y="1201265"/>
            <a:ext cx="10520218" cy="584775"/>
          </a:xfrm>
          <a:prstGeom prst="rect">
            <a:avLst/>
          </a:prstGeom>
        </p:spPr>
        <p:txBody>
          <a:bodyPr wrap="square">
            <a:spAutoFit/>
          </a:bodyPr>
          <a:lstStyle/>
          <a:p>
            <a:r>
              <a:rPr lang="en-US" sz="2800" dirty="0">
                <a:solidFill>
                  <a:prstClr val="black"/>
                </a:solidFill>
              </a:rPr>
              <a:t> </a:t>
            </a:r>
            <a:r>
              <a:rPr lang="en-US" sz="3200" dirty="0">
                <a:solidFill>
                  <a:srgbClr val="4472C4">
                    <a:lumMod val="75000"/>
                  </a:srgbClr>
                </a:solidFill>
              </a:rPr>
              <a:t>Target: </a:t>
            </a:r>
            <a:r>
              <a:rPr lang="en-US" sz="3200" dirty="0">
                <a:solidFill>
                  <a:schemeClr val="accent1">
                    <a:lumMod val="75000"/>
                  </a:schemeClr>
                </a:solidFill>
              </a:rPr>
              <a:t>Assessment at diagnosis, then annually</a:t>
            </a:r>
            <a:endParaRPr lang="en-AU" dirty="0"/>
          </a:p>
        </p:txBody>
      </p:sp>
      <p:pic>
        <p:nvPicPr>
          <p:cNvPr id="10" name="Picture 9" descr="Icon&#10;&#10;Description automatically generated">
            <a:extLst>
              <a:ext uri="{FF2B5EF4-FFF2-40B4-BE49-F238E27FC236}">
                <a16:creationId xmlns:a16="http://schemas.microsoft.com/office/drawing/2014/main" id="{E8F166B3-C2CF-4D0F-BD76-B1E89527B1D3}"/>
              </a:ext>
            </a:extLst>
          </p:cNvPr>
          <p:cNvPicPr>
            <a:picLocks noChangeAspect="1"/>
          </p:cNvPicPr>
          <p:nvPr/>
        </p:nvPicPr>
        <p:blipFill>
          <a:blip r:embed="rId2"/>
          <a:stretch>
            <a:fillRect/>
          </a:stretch>
        </p:blipFill>
        <p:spPr>
          <a:xfrm>
            <a:off x="290322" y="1031713"/>
            <a:ext cx="919642" cy="923880"/>
          </a:xfrm>
          <a:prstGeom prst="rect">
            <a:avLst/>
          </a:prstGeom>
        </p:spPr>
      </p:pic>
      <p:graphicFrame>
        <p:nvGraphicFramePr>
          <p:cNvPr id="11" name="Table 10">
            <a:extLst>
              <a:ext uri="{FF2B5EF4-FFF2-40B4-BE49-F238E27FC236}">
                <a16:creationId xmlns:a16="http://schemas.microsoft.com/office/drawing/2014/main" id="{F3A1C80B-FBF0-4453-A5EB-D53A6B5B6A55}"/>
              </a:ext>
            </a:extLst>
          </p:cNvPr>
          <p:cNvGraphicFramePr>
            <a:graphicFrameLocks noGrp="1"/>
          </p:cNvGraphicFramePr>
          <p:nvPr>
            <p:extLst>
              <p:ext uri="{D42A27DB-BD31-4B8C-83A1-F6EECF244321}">
                <p14:modId xmlns:p14="http://schemas.microsoft.com/office/powerpoint/2010/main" val="12379093"/>
              </p:ext>
            </p:extLst>
          </p:nvPr>
        </p:nvGraphicFramePr>
        <p:xfrm>
          <a:off x="184726" y="2882274"/>
          <a:ext cx="11795470" cy="2560320"/>
        </p:xfrm>
        <a:graphic>
          <a:graphicData uri="http://schemas.openxmlformats.org/drawingml/2006/table">
            <a:tbl>
              <a:tblPr firstRow="1" bandRow="1">
                <a:tableStyleId>{5C22544A-7EE6-4342-B048-85BDC9FD1C3A}</a:tableStyleId>
              </a:tblPr>
              <a:tblGrid>
                <a:gridCol w="1861627">
                  <a:extLst>
                    <a:ext uri="{9D8B030D-6E8A-4147-A177-3AD203B41FA5}">
                      <a16:colId xmlns:a16="http://schemas.microsoft.com/office/drawing/2014/main" val="37892340"/>
                    </a:ext>
                  </a:extLst>
                </a:gridCol>
                <a:gridCol w="4664647">
                  <a:extLst>
                    <a:ext uri="{9D8B030D-6E8A-4147-A177-3AD203B41FA5}">
                      <a16:colId xmlns:a16="http://schemas.microsoft.com/office/drawing/2014/main" val="772335079"/>
                    </a:ext>
                  </a:extLst>
                </a:gridCol>
                <a:gridCol w="2740698">
                  <a:extLst>
                    <a:ext uri="{9D8B030D-6E8A-4147-A177-3AD203B41FA5}">
                      <a16:colId xmlns:a16="http://schemas.microsoft.com/office/drawing/2014/main" val="4229223632"/>
                    </a:ext>
                  </a:extLst>
                </a:gridCol>
                <a:gridCol w="2528498">
                  <a:extLst>
                    <a:ext uri="{9D8B030D-6E8A-4147-A177-3AD203B41FA5}">
                      <a16:colId xmlns:a16="http://schemas.microsoft.com/office/drawing/2014/main" val="1904039805"/>
                    </a:ext>
                  </a:extLst>
                </a:gridCol>
              </a:tblGrid>
              <a:tr h="424343">
                <a:tc>
                  <a:txBody>
                    <a:bodyPr/>
                    <a:lstStyle/>
                    <a:p>
                      <a:endParaRPr lang="en-US" sz="2200" dirty="0">
                        <a:solidFill>
                          <a:schemeClr val="bg1"/>
                        </a:solidFill>
                      </a:endParaRPr>
                    </a:p>
                  </a:txBody>
                  <a:tcPr>
                    <a:solidFill>
                      <a:schemeClr val="bg1"/>
                    </a:solidFill>
                  </a:tcPr>
                </a:tc>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781440702"/>
                  </a:ext>
                </a:extLst>
              </a:tr>
              <a:tr h="424343">
                <a:tc>
                  <a:txBody>
                    <a:bodyPr/>
                    <a:lstStyle/>
                    <a:p>
                      <a:r>
                        <a:rPr lang="en-US" sz="2200" b="1" dirty="0"/>
                        <a:t>Type 2</a:t>
                      </a:r>
                    </a:p>
                  </a:txBody>
                  <a:tcPr/>
                </a:tc>
                <a:tc>
                  <a:txBody>
                    <a:bodyPr/>
                    <a:lstStyle/>
                    <a:p>
                      <a:r>
                        <a:rPr lang="en-US" sz="2200" dirty="0"/>
                        <a:t>Attended optometrist/ophthalmologist</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92974883"/>
                  </a:ext>
                </a:extLst>
              </a:tr>
              <a:tr h="424343">
                <a:tc>
                  <a:txBody>
                    <a:bodyPr/>
                    <a:lstStyle/>
                    <a:p>
                      <a:endParaRPr lang="en-US" sz="2200" dirty="0"/>
                    </a:p>
                  </a:txBody>
                  <a:tcPr>
                    <a:solidFill>
                      <a:schemeClr val="bg1"/>
                    </a:solidFill>
                  </a:tcPr>
                </a:tc>
                <a:tc>
                  <a:txBody>
                    <a:bodyPr/>
                    <a:lstStyle/>
                    <a:p>
                      <a:r>
                        <a:rPr lang="en-US" sz="2200" dirty="0"/>
                        <a:t>Retinopathy</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522754173"/>
                  </a:ext>
                </a:extLst>
              </a:tr>
              <a:tr h="424343">
                <a:tc>
                  <a:txBody>
                    <a:bodyPr/>
                    <a:lstStyle/>
                    <a:p>
                      <a:endParaRPr lang="en-US" sz="2200" dirty="0"/>
                    </a:p>
                  </a:txBody>
                  <a:tcPr>
                    <a:solidFill>
                      <a:schemeClr val="bg1"/>
                    </a:solidFill>
                  </a:tcPr>
                </a:tc>
                <a:tc>
                  <a:txBody>
                    <a:bodyPr/>
                    <a:lstStyle/>
                    <a:p>
                      <a:r>
                        <a:rPr lang="en-US" sz="2200" dirty="0"/>
                        <a:t>Treatment for retinopathy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39392418"/>
                  </a:ext>
                </a:extLst>
              </a:tr>
              <a:tr h="424343">
                <a:tc>
                  <a:txBody>
                    <a:bodyPr/>
                    <a:lstStyle/>
                    <a:p>
                      <a:endParaRPr lang="en-US" sz="2200" dirty="0"/>
                    </a:p>
                  </a:txBody>
                  <a:tcPr>
                    <a:solidFill>
                      <a:schemeClr val="bg1"/>
                    </a:solidFill>
                  </a:tcPr>
                </a:tc>
                <a:tc>
                  <a:txBody>
                    <a:bodyPr/>
                    <a:lstStyle/>
                    <a:p>
                      <a:r>
                        <a:rPr lang="en-US" sz="2200" dirty="0"/>
                        <a:t>Right or left cataract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69388792"/>
                  </a:ext>
                </a:extLst>
              </a:tr>
              <a:tr h="424343">
                <a:tc>
                  <a:txBody>
                    <a:bodyPr/>
                    <a:lstStyle/>
                    <a:p>
                      <a:endParaRPr lang="en-US" sz="2200" dirty="0"/>
                    </a:p>
                  </a:txBody>
                  <a:tcPr>
                    <a:solidFill>
                      <a:schemeClr val="bg1"/>
                    </a:solidFill>
                  </a:tcPr>
                </a:tc>
                <a:tc>
                  <a:txBody>
                    <a:bodyPr/>
                    <a:lstStyle/>
                    <a:p>
                      <a:r>
                        <a:rPr lang="en-US" sz="2200" dirty="0"/>
                        <a:t>Blindness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59840656"/>
                  </a:ext>
                </a:extLst>
              </a:tr>
            </a:tbl>
          </a:graphicData>
        </a:graphic>
      </p:graphicFrame>
      <p:sp>
        <p:nvSpPr>
          <p:cNvPr id="12" name="Rectangle 11">
            <a:extLst>
              <a:ext uri="{FF2B5EF4-FFF2-40B4-BE49-F238E27FC236}">
                <a16:creationId xmlns:a16="http://schemas.microsoft.com/office/drawing/2014/main" id="{1F8D6741-58AA-4616-9E0A-E05997FFFF44}"/>
              </a:ext>
            </a:extLst>
          </p:cNvPr>
          <p:cNvSpPr/>
          <p:nvPr/>
        </p:nvSpPr>
        <p:spPr>
          <a:xfrm>
            <a:off x="84416" y="44992"/>
            <a:ext cx="1911438" cy="477054"/>
          </a:xfrm>
          <a:prstGeom prst="rect">
            <a:avLst/>
          </a:prstGeom>
        </p:spPr>
        <p:txBody>
          <a:bodyPr wrap="square">
            <a:spAutoFit/>
          </a:bodyPr>
          <a:lstStyle/>
          <a:p>
            <a:r>
              <a:rPr lang="en-US" sz="2500" dirty="0">
                <a:solidFill>
                  <a:srgbClr val="4472C4">
                    <a:lumMod val="75000"/>
                  </a:srgbClr>
                </a:solidFill>
                <a:ea typeface="+mj-ea"/>
                <a:cs typeface="+mj-cs"/>
              </a:rPr>
              <a:t>ADCQR 2024</a:t>
            </a:r>
            <a:endParaRPr lang="en-AU" sz="2500" dirty="0"/>
          </a:p>
        </p:txBody>
      </p:sp>
      <p:pic>
        <p:nvPicPr>
          <p:cNvPr id="13" name="Picture 12" descr="Circle&#10;&#10;Description automatically generated">
            <a:extLst>
              <a:ext uri="{FF2B5EF4-FFF2-40B4-BE49-F238E27FC236}">
                <a16:creationId xmlns:a16="http://schemas.microsoft.com/office/drawing/2014/main" id="{FED0BAA5-DF16-4D2B-B486-85AA9029FF44}"/>
              </a:ext>
            </a:extLst>
          </p:cNvPr>
          <p:cNvPicPr>
            <a:picLocks noChangeAspect="1"/>
          </p:cNvPicPr>
          <p:nvPr/>
        </p:nvPicPr>
        <p:blipFill>
          <a:blip r:embed="rId3"/>
          <a:stretch>
            <a:fillRect/>
          </a:stretch>
        </p:blipFill>
        <p:spPr>
          <a:xfrm>
            <a:off x="5801874" y="243620"/>
            <a:ext cx="1174410" cy="656126"/>
          </a:xfrm>
          <a:prstGeom prst="rect">
            <a:avLst/>
          </a:prstGeom>
        </p:spPr>
      </p:pic>
    </p:spTree>
    <p:extLst>
      <p:ext uri="{BB962C8B-B14F-4D97-AF65-F5344CB8AC3E}">
        <p14:creationId xmlns:p14="http://schemas.microsoft.com/office/powerpoint/2010/main" val="3226977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2055801"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1233854" y="1357962"/>
            <a:ext cx="11353800" cy="589083"/>
          </a:xfrm>
        </p:spPr>
        <p:txBody>
          <a:bodyPr>
            <a:normAutofit/>
          </a:bodyPr>
          <a:lstStyle/>
          <a:p>
            <a:pPr marL="0" indent="0">
              <a:buNone/>
            </a:pPr>
            <a:r>
              <a:rPr lang="en-US" sz="3500" dirty="0">
                <a:solidFill>
                  <a:schemeClr val="accent1">
                    <a:lumMod val="75000"/>
                  </a:schemeClr>
                </a:solidFill>
              </a:rPr>
              <a:t>Target: Identify and treat individuals with nephropathy</a:t>
            </a: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2180491" y="202368"/>
            <a:ext cx="5360377" cy="707886"/>
          </a:xfrm>
          <a:prstGeom prst="rect">
            <a:avLst/>
          </a:prstGeom>
          <a:noFill/>
        </p:spPr>
        <p:txBody>
          <a:bodyPr wrap="square" rtlCol="0">
            <a:spAutoFit/>
          </a:bodyPr>
          <a:lstStyle/>
          <a:p>
            <a:r>
              <a:rPr lang="en-US" sz="4000" b="1" dirty="0">
                <a:solidFill>
                  <a:schemeClr val="accent1">
                    <a:lumMod val="75000"/>
                  </a:schemeClr>
                </a:solidFill>
              </a:rPr>
              <a:t>Kidney disease – Type 1</a:t>
            </a:r>
          </a:p>
        </p:txBody>
      </p:sp>
      <p:pic>
        <p:nvPicPr>
          <p:cNvPr id="6" name="Picture 5" descr="Icon&#10;&#10;Description automatically generated">
            <a:extLst>
              <a:ext uri="{FF2B5EF4-FFF2-40B4-BE49-F238E27FC236}">
                <a16:creationId xmlns:a16="http://schemas.microsoft.com/office/drawing/2014/main" id="{778934E5-8815-414C-B4D6-A5367E86AB62}"/>
              </a:ext>
            </a:extLst>
          </p:cNvPr>
          <p:cNvPicPr>
            <a:picLocks noChangeAspect="1"/>
          </p:cNvPicPr>
          <p:nvPr/>
        </p:nvPicPr>
        <p:blipFill>
          <a:blip r:embed="rId2"/>
          <a:stretch>
            <a:fillRect/>
          </a:stretch>
        </p:blipFill>
        <p:spPr>
          <a:xfrm>
            <a:off x="7331971" y="247649"/>
            <a:ext cx="886491" cy="707886"/>
          </a:xfrm>
          <a:prstGeom prst="rect">
            <a:avLst/>
          </a:prstGeom>
        </p:spPr>
      </p:pic>
      <p:pic>
        <p:nvPicPr>
          <p:cNvPr id="7" name="Picture 6" descr="Icon&#10;&#10;Description automatically generated">
            <a:extLst>
              <a:ext uri="{FF2B5EF4-FFF2-40B4-BE49-F238E27FC236}">
                <a16:creationId xmlns:a16="http://schemas.microsoft.com/office/drawing/2014/main" id="{A5DA8099-C6A4-B743-B365-76E2AE025F55}"/>
              </a:ext>
            </a:extLst>
          </p:cNvPr>
          <p:cNvPicPr>
            <a:picLocks noChangeAspect="1"/>
          </p:cNvPicPr>
          <p:nvPr/>
        </p:nvPicPr>
        <p:blipFill>
          <a:blip r:embed="rId3"/>
          <a:stretch>
            <a:fillRect/>
          </a:stretch>
        </p:blipFill>
        <p:spPr>
          <a:xfrm>
            <a:off x="379667" y="1190563"/>
            <a:ext cx="919642" cy="923880"/>
          </a:xfrm>
          <a:prstGeom prst="rect">
            <a:avLst/>
          </a:prstGeom>
        </p:spPr>
      </p:pic>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ext uri="{D42A27DB-BD31-4B8C-83A1-F6EECF244321}">
                <p14:modId xmlns:p14="http://schemas.microsoft.com/office/powerpoint/2010/main" val="780424499"/>
              </p:ext>
            </p:extLst>
          </p:nvPr>
        </p:nvGraphicFramePr>
        <p:xfrm>
          <a:off x="662709" y="2863297"/>
          <a:ext cx="10282382" cy="2133600"/>
        </p:xfrm>
        <a:graphic>
          <a:graphicData uri="http://schemas.openxmlformats.org/drawingml/2006/table">
            <a:tbl>
              <a:tblPr firstRow="1" bandRow="1">
                <a:tableStyleId>{5C22544A-7EE6-4342-B048-85BDC9FD1C3A}</a:tableStyleId>
              </a:tblPr>
              <a:tblGrid>
                <a:gridCol w="1086406">
                  <a:extLst>
                    <a:ext uri="{9D8B030D-6E8A-4147-A177-3AD203B41FA5}">
                      <a16:colId xmlns:a16="http://schemas.microsoft.com/office/drawing/2014/main" val="4283014233"/>
                    </a:ext>
                  </a:extLst>
                </a:gridCol>
                <a:gridCol w="4237077">
                  <a:extLst>
                    <a:ext uri="{9D8B030D-6E8A-4147-A177-3AD203B41FA5}">
                      <a16:colId xmlns:a16="http://schemas.microsoft.com/office/drawing/2014/main" val="2069415164"/>
                    </a:ext>
                  </a:extLst>
                </a:gridCol>
                <a:gridCol w="2548208">
                  <a:extLst>
                    <a:ext uri="{9D8B030D-6E8A-4147-A177-3AD203B41FA5}">
                      <a16:colId xmlns:a16="http://schemas.microsoft.com/office/drawing/2014/main" val="3556401742"/>
                    </a:ext>
                  </a:extLst>
                </a:gridCol>
                <a:gridCol w="2410691">
                  <a:extLst>
                    <a:ext uri="{9D8B030D-6E8A-4147-A177-3AD203B41FA5}">
                      <a16:colId xmlns:a16="http://schemas.microsoft.com/office/drawing/2014/main" val="1482773200"/>
                    </a:ext>
                  </a:extLst>
                </a:gridCol>
              </a:tblGrid>
              <a:tr h="418946">
                <a:tc>
                  <a:txBody>
                    <a:bodyPr/>
                    <a:lstStyle/>
                    <a:p>
                      <a:endParaRPr lang="en-US" sz="2200" dirty="0">
                        <a:solidFill>
                          <a:schemeClr val="bg1"/>
                        </a:solidFill>
                      </a:endParaRPr>
                    </a:p>
                  </a:txBody>
                  <a:tcPr>
                    <a:solidFill>
                      <a:schemeClr val="bg1"/>
                    </a:solidFill>
                  </a:tcPr>
                </a:tc>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837875277"/>
                  </a:ext>
                </a:extLst>
              </a:tr>
              <a:tr h="418946">
                <a:tc>
                  <a:txBody>
                    <a:bodyPr/>
                    <a:lstStyle/>
                    <a:p>
                      <a:r>
                        <a:rPr lang="en-US" sz="2200" b="1" dirty="0"/>
                        <a:t>Type 1</a:t>
                      </a:r>
                    </a:p>
                  </a:txBody>
                  <a:tcPr/>
                </a:tc>
                <a:tc>
                  <a:txBody>
                    <a:bodyPr/>
                    <a:lstStyle/>
                    <a:p>
                      <a:r>
                        <a:rPr lang="en-US" sz="2200" dirty="0"/>
                        <a:t>Moderately increased albuminuria</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3375085918"/>
                  </a:ext>
                </a:extLst>
              </a:tr>
              <a:tr h="418946">
                <a:tc>
                  <a:txBody>
                    <a:bodyPr/>
                    <a:lstStyle/>
                    <a:p>
                      <a:endParaRPr lang="en-US" sz="2200" dirty="0"/>
                    </a:p>
                  </a:txBody>
                  <a:tcPr>
                    <a:solidFill>
                      <a:schemeClr val="bg1"/>
                    </a:solidFill>
                  </a:tcPr>
                </a:tc>
                <a:tc>
                  <a:txBody>
                    <a:bodyPr/>
                    <a:lstStyle/>
                    <a:p>
                      <a:r>
                        <a:rPr lang="en-US" sz="2200" dirty="0"/>
                        <a:t>Severely increased albuminuria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43544796"/>
                  </a:ext>
                </a:extLst>
              </a:tr>
              <a:tr h="418946">
                <a:tc>
                  <a:txBody>
                    <a:bodyPr/>
                    <a:lstStyle/>
                    <a:p>
                      <a:endParaRPr lang="en-US" sz="2200" dirty="0"/>
                    </a:p>
                  </a:txBody>
                  <a:tcPr>
                    <a:solidFill>
                      <a:schemeClr val="bg1"/>
                    </a:solidFill>
                  </a:tcPr>
                </a:tc>
                <a:tc>
                  <a:txBody>
                    <a:bodyPr/>
                    <a:lstStyle/>
                    <a:p>
                      <a:r>
                        <a:rPr lang="en-US" sz="2200" kern="1200" dirty="0">
                          <a:solidFill>
                            <a:schemeClr val="dk1"/>
                          </a:solidFill>
                          <a:effectLst/>
                          <a:latin typeface="+mn-lt"/>
                          <a:ea typeface="+mn-ea"/>
                          <a:cs typeface="+mn-cs"/>
                        </a:rPr>
                        <a:t>eGFR &lt;60 mL/min/1.73m</a:t>
                      </a:r>
                      <a:r>
                        <a:rPr lang="en-US" sz="2200" kern="1200" baseline="30000" dirty="0">
                          <a:solidFill>
                            <a:schemeClr val="dk1"/>
                          </a:solidFill>
                          <a:effectLst/>
                          <a:latin typeface="+mn-lt"/>
                          <a:ea typeface="+mn-ea"/>
                          <a:cs typeface="+mn-cs"/>
                        </a:rPr>
                        <a:t>2</a:t>
                      </a:r>
                      <a:endParaRPr lang="en-AU" sz="22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71268875"/>
                  </a:ext>
                </a:extLst>
              </a:tr>
              <a:tr h="418946">
                <a:tc>
                  <a:txBody>
                    <a:bodyPr/>
                    <a:lstStyle/>
                    <a:p>
                      <a:endParaRPr lang="en-US" sz="2200" dirty="0"/>
                    </a:p>
                  </a:txBody>
                  <a:tcPr>
                    <a:solidFill>
                      <a:schemeClr val="bg1"/>
                    </a:solidFill>
                  </a:tcPr>
                </a:tc>
                <a:tc>
                  <a:txBody>
                    <a:bodyPr/>
                    <a:lstStyle/>
                    <a:p>
                      <a:r>
                        <a:rPr lang="en-US" sz="2200" dirty="0"/>
                        <a:t>End stage kidney disease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6803998"/>
                  </a:ext>
                </a:extLst>
              </a:tr>
            </a:tbl>
          </a:graphicData>
        </a:graphic>
      </p:graphicFrame>
    </p:spTree>
    <p:extLst>
      <p:ext uri="{BB962C8B-B14F-4D97-AF65-F5344CB8AC3E}">
        <p14:creationId xmlns:p14="http://schemas.microsoft.com/office/powerpoint/2010/main" val="239190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1851232"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335586" y="1210730"/>
            <a:ext cx="11207262" cy="923880"/>
          </a:xfrm>
        </p:spPr>
        <p:txBody>
          <a:bodyPr>
            <a:normAutofit fontScale="92500"/>
          </a:bodyPr>
          <a:lstStyle/>
          <a:p>
            <a:pPr marL="0" indent="0">
              <a:buNone/>
            </a:pPr>
            <a:r>
              <a:rPr lang="en-US" dirty="0"/>
              <a:t>            </a:t>
            </a:r>
            <a:r>
              <a:rPr lang="en-US" sz="3800" dirty="0">
                <a:solidFill>
                  <a:schemeClr val="accent1">
                    <a:lumMod val="75000"/>
                  </a:schemeClr>
                </a:solidFill>
              </a:rPr>
              <a:t>Target: Identify and treat individuals with nephropathy</a:t>
            </a: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2151769" y="310062"/>
            <a:ext cx="10515600" cy="707886"/>
          </a:xfrm>
          <a:prstGeom prst="rect">
            <a:avLst/>
          </a:prstGeom>
          <a:noFill/>
        </p:spPr>
        <p:txBody>
          <a:bodyPr wrap="square" rtlCol="0">
            <a:spAutoFit/>
          </a:bodyPr>
          <a:lstStyle/>
          <a:p>
            <a:r>
              <a:rPr lang="en-US" sz="4000" b="1" dirty="0">
                <a:solidFill>
                  <a:schemeClr val="accent1">
                    <a:lumMod val="75000"/>
                  </a:schemeClr>
                </a:solidFill>
              </a:rPr>
              <a:t>Kidney disease – Type 2</a:t>
            </a:r>
          </a:p>
        </p:txBody>
      </p:sp>
      <p:pic>
        <p:nvPicPr>
          <p:cNvPr id="6" name="Picture 5" descr="Icon&#10;&#10;Description automatically generated">
            <a:extLst>
              <a:ext uri="{FF2B5EF4-FFF2-40B4-BE49-F238E27FC236}">
                <a16:creationId xmlns:a16="http://schemas.microsoft.com/office/drawing/2014/main" id="{778934E5-8815-414C-B4D6-A5367E86AB62}"/>
              </a:ext>
            </a:extLst>
          </p:cNvPr>
          <p:cNvPicPr>
            <a:picLocks noChangeAspect="1"/>
          </p:cNvPicPr>
          <p:nvPr/>
        </p:nvPicPr>
        <p:blipFill>
          <a:blip r:embed="rId2"/>
          <a:stretch>
            <a:fillRect/>
          </a:stretch>
        </p:blipFill>
        <p:spPr>
          <a:xfrm>
            <a:off x="7296405" y="310062"/>
            <a:ext cx="925571" cy="739092"/>
          </a:xfrm>
          <a:prstGeom prst="rect">
            <a:avLst/>
          </a:prstGeom>
        </p:spPr>
      </p:pic>
      <p:pic>
        <p:nvPicPr>
          <p:cNvPr id="7" name="Picture 6" descr="Icon&#10;&#10;Description automatically generated">
            <a:extLst>
              <a:ext uri="{FF2B5EF4-FFF2-40B4-BE49-F238E27FC236}">
                <a16:creationId xmlns:a16="http://schemas.microsoft.com/office/drawing/2014/main" id="{A5DA8099-C6A4-B743-B365-76E2AE025F55}"/>
              </a:ext>
            </a:extLst>
          </p:cNvPr>
          <p:cNvPicPr>
            <a:picLocks noChangeAspect="1"/>
          </p:cNvPicPr>
          <p:nvPr/>
        </p:nvPicPr>
        <p:blipFill>
          <a:blip r:embed="rId3"/>
          <a:stretch>
            <a:fillRect/>
          </a:stretch>
        </p:blipFill>
        <p:spPr>
          <a:xfrm>
            <a:off x="378379" y="998598"/>
            <a:ext cx="919642" cy="923880"/>
          </a:xfrm>
          <a:prstGeom prst="rect">
            <a:avLst/>
          </a:prstGeom>
        </p:spPr>
      </p:pic>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ext uri="{D42A27DB-BD31-4B8C-83A1-F6EECF244321}">
                <p14:modId xmlns:p14="http://schemas.microsoft.com/office/powerpoint/2010/main" val="853152223"/>
              </p:ext>
            </p:extLst>
          </p:nvPr>
        </p:nvGraphicFramePr>
        <p:xfrm>
          <a:off x="662709" y="2570414"/>
          <a:ext cx="10282382" cy="2133600"/>
        </p:xfrm>
        <a:graphic>
          <a:graphicData uri="http://schemas.openxmlformats.org/drawingml/2006/table">
            <a:tbl>
              <a:tblPr firstRow="1" bandRow="1">
                <a:tableStyleId>{5C22544A-7EE6-4342-B048-85BDC9FD1C3A}</a:tableStyleId>
              </a:tblPr>
              <a:tblGrid>
                <a:gridCol w="1086406">
                  <a:extLst>
                    <a:ext uri="{9D8B030D-6E8A-4147-A177-3AD203B41FA5}">
                      <a16:colId xmlns:a16="http://schemas.microsoft.com/office/drawing/2014/main" val="4283014233"/>
                    </a:ext>
                  </a:extLst>
                </a:gridCol>
                <a:gridCol w="4237077">
                  <a:extLst>
                    <a:ext uri="{9D8B030D-6E8A-4147-A177-3AD203B41FA5}">
                      <a16:colId xmlns:a16="http://schemas.microsoft.com/office/drawing/2014/main" val="2069415164"/>
                    </a:ext>
                  </a:extLst>
                </a:gridCol>
                <a:gridCol w="2548208">
                  <a:extLst>
                    <a:ext uri="{9D8B030D-6E8A-4147-A177-3AD203B41FA5}">
                      <a16:colId xmlns:a16="http://schemas.microsoft.com/office/drawing/2014/main" val="3556401742"/>
                    </a:ext>
                  </a:extLst>
                </a:gridCol>
                <a:gridCol w="2410691">
                  <a:extLst>
                    <a:ext uri="{9D8B030D-6E8A-4147-A177-3AD203B41FA5}">
                      <a16:colId xmlns:a16="http://schemas.microsoft.com/office/drawing/2014/main" val="1482773200"/>
                    </a:ext>
                  </a:extLst>
                </a:gridCol>
              </a:tblGrid>
              <a:tr h="418946">
                <a:tc>
                  <a:txBody>
                    <a:bodyPr/>
                    <a:lstStyle/>
                    <a:p>
                      <a:endParaRPr lang="en-US" sz="2200" dirty="0">
                        <a:solidFill>
                          <a:schemeClr val="bg1"/>
                        </a:solidFill>
                      </a:endParaRPr>
                    </a:p>
                  </a:txBody>
                  <a:tcPr>
                    <a:solidFill>
                      <a:schemeClr val="bg1"/>
                    </a:solidFill>
                  </a:tcPr>
                </a:tc>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837875277"/>
                  </a:ext>
                </a:extLst>
              </a:tr>
              <a:tr h="418946">
                <a:tc>
                  <a:txBody>
                    <a:bodyPr/>
                    <a:lstStyle/>
                    <a:p>
                      <a:r>
                        <a:rPr lang="en-US" sz="2200" b="1" dirty="0"/>
                        <a:t>Type 2</a:t>
                      </a:r>
                    </a:p>
                  </a:txBody>
                  <a:tcPr/>
                </a:tc>
                <a:tc>
                  <a:txBody>
                    <a:bodyPr/>
                    <a:lstStyle/>
                    <a:p>
                      <a:r>
                        <a:rPr lang="en-US" sz="2200" dirty="0"/>
                        <a:t>Moderately increased albuminuria</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3375085918"/>
                  </a:ext>
                </a:extLst>
              </a:tr>
              <a:tr h="418946">
                <a:tc>
                  <a:txBody>
                    <a:bodyPr/>
                    <a:lstStyle/>
                    <a:p>
                      <a:endParaRPr lang="en-US" sz="2200" dirty="0"/>
                    </a:p>
                  </a:txBody>
                  <a:tcPr>
                    <a:solidFill>
                      <a:schemeClr val="bg1"/>
                    </a:solidFill>
                  </a:tcPr>
                </a:tc>
                <a:tc>
                  <a:txBody>
                    <a:bodyPr/>
                    <a:lstStyle/>
                    <a:p>
                      <a:r>
                        <a:rPr lang="en-US" sz="2200" dirty="0"/>
                        <a:t>Severely increased albuminuria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43544796"/>
                  </a:ext>
                </a:extLst>
              </a:tr>
              <a:tr h="418946">
                <a:tc>
                  <a:txBody>
                    <a:bodyPr/>
                    <a:lstStyle/>
                    <a:p>
                      <a:endParaRPr lang="en-US" sz="22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kern="1200" dirty="0">
                          <a:solidFill>
                            <a:schemeClr val="dk1"/>
                          </a:solidFill>
                          <a:effectLst/>
                          <a:latin typeface="+mn-lt"/>
                          <a:ea typeface="+mn-ea"/>
                          <a:cs typeface="+mn-cs"/>
                        </a:rPr>
                        <a:t>eGFR &lt;60 mL/min/1.73m</a:t>
                      </a:r>
                      <a:r>
                        <a:rPr lang="en-US" sz="2200" kern="1200" baseline="30000" dirty="0">
                          <a:solidFill>
                            <a:schemeClr val="dk1"/>
                          </a:solidFill>
                          <a:effectLst/>
                          <a:latin typeface="+mn-lt"/>
                          <a:ea typeface="+mn-ea"/>
                          <a:cs typeface="+mn-cs"/>
                        </a:rPr>
                        <a:t>2</a:t>
                      </a:r>
                      <a:endParaRPr lang="en-AU" sz="2200" kern="1200" dirty="0">
                        <a:solidFill>
                          <a:schemeClr val="dk1"/>
                        </a:solidFill>
                        <a:effectLst/>
                        <a:latin typeface="+mn-lt"/>
                        <a:ea typeface="+mn-ea"/>
                        <a:cs typeface="+mn-cs"/>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71268875"/>
                  </a:ext>
                </a:extLst>
              </a:tr>
              <a:tr h="418946">
                <a:tc>
                  <a:txBody>
                    <a:bodyPr/>
                    <a:lstStyle/>
                    <a:p>
                      <a:endParaRPr lang="en-US" sz="2200" dirty="0"/>
                    </a:p>
                  </a:txBody>
                  <a:tcPr>
                    <a:solidFill>
                      <a:schemeClr val="bg1"/>
                    </a:solidFill>
                  </a:tcPr>
                </a:tc>
                <a:tc>
                  <a:txBody>
                    <a:bodyPr/>
                    <a:lstStyle/>
                    <a:p>
                      <a:r>
                        <a:rPr lang="en-US" sz="2200" dirty="0"/>
                        <a:t>End stage kidney disease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6803998"/>
                  </a:ext>
                </a:extLst>
              </a:tr>
            </a:tbl>
          </a:graphicData>
        </a:graphic>
      </p:graphicFrame>
    </p:spTree>
    <p:extLst>
      <p:ext uri="{BB962C8B-B14F-4D97-AF65-F5344CB8AC3E}">
        <p14:creationId xmlns:p14="http://schemas.microsoft.com/office/powerpoint/2010/main" val="3057441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16118" y="176113"/>
            <a:ext cx="1967878"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25624"/>
            <a:ext cx="10515600" cy="4639569"/>
          </a:xfrm>
        </p:spPr>
        <p:txBody>
          <a:bodyPr>
            <a:normAutofit/>
          </a:bodyPr>
          <a:lstStyle/>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2425078" y="-13147"/>
            <a:ext cx="10515600" cy="523220"/>
          </a:xfrm>
          <a:prstGeom prst="rect">
            <a:avLst/>
          </a:prstGeom>
          <a:noFill/>
        </p:spPr>
        <p:txBody>
          <a:bodyPr wrap="square" rtlCol="0">
            <a:spAutoFit/>
          </a:bodyPr>
          <a:lstStyle/>
          <a:p>
            <a:r>
              <a:rPr lang="en-US" sz="2800" b="1" dirty="0">
                <a:solidFill>
                  <a:schemeClr val="accent1">
                    <a:lumMod val="75000"/>
                  </a:schemeClr>
                </a:solidFill>
              </a:rPr>
              <a:t>Complications in the last 12 months – Type 1</a:t>
            </a:r>
          </a:p>
        </p:txBody>
      </p:sp>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ext uri="{D42A27DB-BD31-4B8C-83A1-F6EECF244321}">
                <p14:modId xmlns:p14="http://schemas.microsoft.com/office/powerpoint/2010/main" val="3455334750"/>
              </p:ext>
            </p:extLst>
          </p:nvPr>
        </p:nvGraphicFramePr>
        <p:xfrm>
          <a:off x="2425078" y="510073"/>
          <a:ext cx="7702064" cy="5897880"/>
        </p:xfrm>
        <a:graphic>
          <a:graphicData uri="http://schemas.openxmlformats.org/drawingml/2006/table">
            <a:tbl>
              <a:tblPr firstRow="1" bandRow="1">
                <a:tableStyleId>{5C22544A-7EE6-4342-B048-85BDC9FD1C3A}</a:tableStyleId>
              </a:tblPr>
              <a:tblGrid>
                <a:gridCol w="3413424">
                  <a:extLst>
                    <a:ext uri="{9D8B030D-6E8A-4147-A177-3AD203B41FA5}">
                      <a16:colId xmlns:a16="http://schemas.microsoft.com/office/drawing/2014/main" val="2069415164"/>
                    </a:ext>
                  </a:extLst>
                </a:gridCol>
                <a:gridCol w="1856105">
                  <a:extLst>
                    <a:ext uri="{9D8B030D-6E8A-4147-A177-3AD203B41FA5}">
                      <a16:colId xmlns:a16="http://schemas.microsoft.com/office/drawing/2014/main" val="3556401742"/>
                    </a:ext>
                  </a:extLst>
                </a:gridCol>
                <a:gridCol w="2432535">
                  <a:extLst>
                    <a:ext uri="{9D8B030D-6E8A-4147-A177-3AD203B41FA5}">
                      <a16:colId xmlns:a16="http://schemas.microsoft.com/office/drawing/2014/main" val="1482773200"/>
                    </a:ext>
                  </a:extLst>
                </a:gridCol>
              </a:tblGrid>
              <a:tr h="350971">
                <a:tc>
                  <a:txBody>
                    <a:bodyPr/>
                    <a:lstStyle/>
                    <a:p>
                      <a:endParaRPr lang="en-US" sz="1800" dirty="0"/>
                    </a:p>
                  </a:txBody>
                  <a:tcPr>
                    <a:solidFill>
                      <a:schemeClr val="bg1"/>
                    </a:solidFill>
                  </a:tcPr>
                </a:tc>
                <a:tc>
                  <a:txBody>
                    <a:bodyPr/>
                    <a:lstStyle/>
                    <a:p>
                      <a:pPr algn="ctr"/>
                      <a:r>
                        <a:rPr lang="en-US" sz="1500" dirty="0"/>
                        <a:t>Our site</a:t>
                      </a:r>
                    </a:p>
                  </a:txBody>
                  <a:tcPr/>
                </a:tc>
                <a:tc>
                  <a:txBody>
                    <a:bodyPr/>
                    <a:lstStyle/>
                    <a:p>
                      <a:pPr algn="ctr"/>
                      <a:r>
                        <a:rPr lang="en-US" sz="1500" dirty="0"/>
                        <a:t>Other similar sites</a:t>
                      </a:r>
                    </a:p>
                  </a:txBody>
                  <a:tcPr/>
                </a:tc>
                <a:extLst>
                  <a:ext uri="{0D108BD9-81ED-4DB2-BD59-A6C34878D82A}">
                    <a16:rowId xmlns:a16="http://schemas.microsoft.com/office/drawing/2014/main" val="837875277"/>
                  </a:ext>
                </a:extLst>
              </a:tr>
              <a:tr h="307100">
                <a:tc gridSpan="3">
                  <a:txBody>
                    <a:bodyPr/>
                    <a:lstStyle/>
                    <a:p>
                      <a:r>
                        <a:rPr lang="en-US" sz="1500" b="1" dirty="0"/>
                        <a:t>Acute complications </a:t>
                      </a:r>
                    </a:p>
                  </a:txBody>
                  <a:tcPr/>
                </a:tc>
                <a:tc hMerge="1">
                  <a:txBody>
                    <a:bodyPr/>
                    <a:lstStyle/>
                    <a:p>
                      <a:pPr algn="ctr"/>
                      <a:endParaRPr lang="en-US" sz="1400" dirty="0">
                        <a:solidFill>
                          <a:srgbClr val="FF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extLst>
                  <a:ext uri="{0D108BD9-81ED-4DB2-BD59-A6C34878D82A}">
                    <a16:rowId xmlns:a16="http://schemas.microsoft.com/office/drawing/2014/main" val="3883946873"/>
                  </a:ext>
                </a:extLst>
              </a:tr>
              <a:tr h="292476">
                <a:tc>
                  <a:txBody>
                    <a:bodyPr/>
                    <a:lstStyle/>
                    <a:p>
                      <a:r>
                        <a:rPr lang="en-US" sz="1400" dirty="0"/>
                        <a:t>Diabetic ketoacidosis </a:t>
                      </a:r>
                    </a:p>
                  </a:txBody>
                  <a:tcPr/>
                </a:tc>
                <a:tc>
                  <a:txBody>
                    <a:bodyPr/>
                    <a:lstStyle/>
                    <a:p>
                      <a:pPr algn="ct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3375085918"/>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Hyperosmolar hyperglycaemic state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4083878095"/>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Severe hypoglycaemia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391741366"/>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Impaired awareness of hypoglycaemia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3640556962"/>
                  </a:ext>
                </a:extLst>
              </a:tr>
              <a:tr h="3071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Other chronic complications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extLst>
                  <a:ext uri="{0D108BD9-81ED-4DB2-BD59-A6C34878D82A}">
                    <a16:rowId xmlns:a16="http://schemas.microsoft.com/office/drawing/2014/main" val="2507017785"/>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Cerebral stroke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4023413546"/>
                  </a:ext>
                </a:extLst>
              </a:tr>
              <a:tr h="292476">
                <a:tc>
                  <a:txBody>
                    <a:bodyPr/>
                    <a:lstStyle/>
                    <a:p>
                      <a:r>
                        <a:rPr lang="en-US" sz="1400" dirty="0"/>
                        <a:t>Myocardial infarction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2943544796"/>
                  </a:ext>
                </a:extLst>
              </a:tr>
              <a:tr h="292476">
                <a:tc>
                  <a:txBody>
                    <a:bodyPr/>
                    <a:lstStyle/>
                    <a:p>
                      <a:r>
                        <a:rPr lang="en-US" sz="1400" dirty="0"/>
                        <a:t>CABG/angioplasty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271268875"/>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Congestive cardiac failure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8672725"/>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Sexual dysfunction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859606062"/>
                  </a:ext>
                </a:extLst>
              </a:tr>
              <a:tr h="307100">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Comorbid conditions </a:t>
                      </a:r>
                      <a:endParaRPr lang="en-US" sz="1400" dirty="0"/>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extLst>
                  <a:ext uri="{0D108BD9-81ED-4DB2-BD59-A6C34878D82A}">
                    <a16:rowId xmlns:a16="http://schemas.microsoft.com/office/drawing/2014/main" val="2315278404"/>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Dementia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939708189"/>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3019632081"/>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Anxiety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2336692954"/>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Malignancy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859827932"/>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Liver disease – mild/moderate/severe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4286767844"/>
                  </a:ext>
                </a:extLst>
              </a:tr>
              <a:tr h="2924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Hospitalised for COVID-19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2380402824"/>
                  </a:ext>
                </a:extLst>
              </a:tr>
            </a:tbl>
          </a:graphicData>
        </a:graphic>
      </p:graphicFrame>
    </p:spTree>
    <p:extLst>
      <p:ext uri="{BB962C8B-B14F-4D97-AF65-F5344CB8AC3E}">
        <p14:creationId xmlns:p14="http://schemas.microsoft.com/office/powerpoint/2010/main" val="22374061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101895"/>
            <a:ext cx="2003047"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25624"/>
            <a:ext cx="10515600" cy="4639569"/>
          </a:xfrm>
        </p:spPr>
        <p:txBody>
          <a:bodyPr>
            <a:normAutofit/>
          </a:bodyPr>
          <a:lstStyle/>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2460248" y="-3882"/>
            <a:ext cx="10515600" cy="523220"/>
          </a:xfrm>
          <a:prstGeom prst="rect">
            <a:avLst/>
          </a:prstGeom>
          <a:noFill/>
        </p:spPr>
        <p:txBody>
          <a:bodyPr wrap="square" rtlCol="0">
            <a:spAutoFit/>
          </a:bodyPr>
          <a:lstStyle/>
          <a:p>
            <a:r>
              <a:rPr lang="en-US" sz="2800" b="1" dirty="0">
                <a:solidFill>
                  <a:schemeClr val="accent1">
                    <a:lumMod val="75000"/>
                  </a:schemeClr>
                </a:solidFill>
              </a:rPr>
              <a:t>Complications in the last 12 months – Type 2</a:t>
            </a:r>
          </a:p>
        </p:txBody>
      </p:sp>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ext uri="{D42A27DB-BD31-4B8C-83A1-F6EECF244321}">
                <p14:modId xmlns:p14="http://schemas.microsoft.com/office/powerpoint/2010/main" val="2776908979"/>
              </p:ext>
            </p:extLst>
          </p:nvPr>
        </p:nvGraphicFramePr>
        <p:xfrm>
          <a:off x="2391508" y="535283"/>
          <a:ext cx="8243940" cy="5902665"/>
        </p:xfrm>
        <a:graphic>
          <a:graphicData uri="http://schemas.openxmlformats.org/drawingml/2006/table">
            <a:tbl>
              <a:tblPr firstRow="1" bandRow="1">
                <a:tableStyleId>{5C22544A-7EE6-4342-B048-85BDC9FD1C3A}</a:tableStyleId>
              </a:tblPr>
              <a:tblGrid>
                <a:gridCol w="3653574">
                  <a:extLst>
                    <a:ext uri="{9D8B030D-6E8A-4147-A177-3AD203B41FA5}">
                      <a16:colId xmlns:a16="http://schemas.microsoft.com/office/drawing/2014/main" val="2069415164"/>
                    </a:ext>
                  </a:extLst>
                </a:gridCol>
                <a:gridCol w="1986691">
                  <a:extLst>
                    <a:ext uri="{9D8B030D-6E8A-4147-A177-3AD203B41FA5}">
                      <a16:colId xmlns:a16="http://schemas.microsoft.com/office/drawing/2014/main" val="3556401742"/>
                    </a:ext>
                  </a:extLst>
                </a:gridCol>
                <a:gridCol w="2603675">
                  <a:extLst>
                    <a:ext uri="{9D8B030D-6E8A-4147-A177-3AD203B41FA5}">
                      <a16:colId xmlns:a16="http://schemas.microsoft.com/office/drawing/2014/main" val="1482773200"/>
                    </a:ext>
                  </a:extLst>
                </a:gridCol>
              </a:tblGrid>
              <a:tr h="347405">
                <a:tc>
                  <a:txBody>
                    <a:bodyPr/>
                    <a:lstStyle/>
                    <a:p>
                      <a:endParaRPr lang="en-US" sz="1800" dirty="0"/>
                    </a:p>
                  </a:txBody>
                  <a:tcPr>
                    <a:solidFill>
                      <a:schemeClr val="bg1"/>
                    </a:solidFill>
                  </a:tcPr>
                </a:tc>
                <a:tc>
                  <a:txBody>
                    <a:bodyPr/>
                    <a:lstStyle/>
                    <a:p>
                      <a:pPr algn="ctr"/>
                      <a:r>
                        <a:rPr lang="en-US" sz="1500" dirty="0"/>
                        <a:t>Our site</a:t>
                      </a:r>
                    </a:p>
                  </a:txBody>
                  <a:tcPr/>
                </a:tc>
                <a:tc>
                  <a:txBody>
                    <a:bodyPr/>
                    <a:lstStyle/>
                    <a:p>
                      <a:pPr algn="ctr"/>
                      <a:r>
                        <a:rPr lang="en-US" sz="1500" dirty="0"/>
                        <a:t>Other similar sites</a:t>
                      </a:r>
                    </a:p>
                  </a:txBody>
                  <a:tcPr/>
                </a:tc>
                <a:extLst>
                  <a:ext uri="{0D108BD9-81ED-4DB2-BD59-A6C34878D82A}">
                    <a16:rowId xmlns:a16="http://schemas.microsoft.com/office/drawing/2014/main" val="837875277"/>
                  </a:ext>
                </a:extLst>
              </a:tr>
              <a:tr h="303979">
                <a:tc gridSpan="3">
                  <a:txBody>
                    <a:bodyPr/>
                    <a:lstStyle/>
                    <a:p>
                      <a:r>
                        <a:rPr lang="en-US" sz="1500" b="1" dirty="0"/>
                        <a:t>Acute complications </a:t>
                      </a:r>
                    </a:p>
                  </a:txBody>
                  <a:tcPr/>
                </a:tc>
                <a:tc hMerge="1">
                  <a:txBody>
                    <a:bodyPr/>
                    <a:lstStyle/>
                    <a:p>
                      <a:pPr algn="ctr"/>
                      <a:endParaRPr lang="en-US" sz="1400" dirty="0">
                        <a:solidFill>
                          <a:srgbClr val="FF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extLst>
                  <a:ext uri="{0D108BD9-81ED-4DB2-BD59-A6C34878D82A}">
                    <a16:rowId xmlns:a16="http://schemas.microsoft.com/office/drawing/2014/main" val="3883946873"/>
                  </a:ext>
                </a:extLst>
              </a:tr>
              <a:tr h="289504">
                <a:tc>
                  <a:txBody>
                    <a:bodyPr/>
                    <a:lstStyle/>
                    <a:p>
                      <a:r>
                        <a:rPr lang="en-US" sz="1400" dirty="0"/>
                        <a:t>Diabetic ketoacidosis </a:t>
                      </a:r>
                    </a:p>
                  </a:txBody>
                  <a:tcPr/>
                </a:tc>
                <a:tc>
                  <a:txBody>
                    <a:bodyPr/>
                    <a:lstStyle/>
                    <a:p>
                      <a:pPr algn="ct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3375085918"/>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Hyperosmolar hyperglycaemic state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4083878095"/>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Severe hypoglycaemia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391741366"/>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Impaired awareness of hypoglycaemia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3640556962"/>
                  </a:ext>
                </a:extLst>
              </a:tr>
              <a:tr h="30397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Other chronic complications</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extLst>
                  <a:ext uri="{0D108BD9-81ED-4DB2-BD59-A6C34878D82A}">
                    <a16:rowId xmlns:a16="http://schemas.microsoft.com/office/drawing/2014/main" val="2507017785"/>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Cerebral stroke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4023413546"/>
                  </a:ext>
                </a:extLst>
              </a:tr>
              <a:tr h="289504">
                <a:tc>
                  <a:txBody>
                    <a:bodyPr/>
                    <a:lstStyle/>
                    <a:p>
                      <a:r>
                        <a:rPr lang="en-US" sz="1400" dirty="0"/>
                        <a:t>Myocardial infarction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2943544796"/>
                  </a:ext>
                </a:extLst>
              </a:tr>
              <a:tr h="289504">
                <a:tc>
                  <a:txBody>
                    <a:bodyPr/>
                    <a:lstStyle/>
                    <a:p>
                      <a:r>
                        <a:rPr lang="en-US" sz="1400" dirty="0"/>
                        <a:t>CABG/angioplasty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271268875"/>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Congestive cardiac failure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8672725"/>
                  </a:ext>
                </a:extLst>
              </a:tr>
              <a:tr h="3095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Sexual dysfunction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859606062"/>
                  </a:ext>
                </a:extLst>
              </a:tr>
              <a:tr h="303979">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t>Comorbid conditions </a:t>
                      </a: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dirty="0">
                        <a:solidFill>
                          <a:srgbClr val="FF0000"/>
                        </a:solidFill>
                      </a:endParaRPr>
                    </a:p>
                  </a:txBody>
                  <a:tcPr/>
                </a:tc>
                <a:extLst>
                  <a:ext uri="{0D108BD9-81ED-4DB2-BD59-A6C34878D82A}">
                    <a16:rowId xmlns:a16="http://schemas.microsoft.com/office/drawing/2014/main" val="2315278404"/>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Dementia</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1939708189"/>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Depression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3019632081"/>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Anxiety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2336692954"/>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Malignancy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859827932"/>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Liver disease – mild/moderate/severe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4286767844"/>
                  </a:ext>
                </a:extLst>
              </a:tr>
              <a:tr h="289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Hospitalised for COVID-19</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srgbClr val="FF0000"/>
                          </a:solidFill>
                        </a:rPr>
                        <a:t>Insert %</a:t>
                      </a:r>
                    </a:p>
                  </a:txBody>
                  <a:tcPr/>
                </a:tc>
                <a:extLst>
                  <a:ext uri="{0D108BD9-81ED-4DB2-BD59-A6C34878D82A}">
                    <a16:rowId xmlns:a16="http://schemas.microsoft.com/office/drawing/2014/main" val="2380402824"/>
                  </a:ext>
                </a:extLst>
              </a:tr>
            </a:tbl>
          </a:graphicData>
        </a:graphic>
      </p:graphicFrame>
    </p:spTree>
    <p:extLst>
      <p:ext uri="{BB962C8B-B14F-4D97-AF65-F5344CB8AC3E}">
        <p14:creationId xmlns:p14="http://schemas.microsoft.com/office/powerpoint/2010/main" val="29886484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1853578"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25624"/>
            <a:ext cx="10515600" cy="4639569"/>
          </a:xfrm>
        </p:spPr>
        <p:txBody>
          <a:bodyPr>
            <a:normAutofit/>
          </a:bodyPr>
          <a:lstStyle/>
          <a:p>
            <a:pPr marL="0" indent="0">
              <a:buNone/>
            </a:pPr>
            <a:r>
              <a:rPr lang="en-US" dirty="0"/>
              <a:t>        </a:t>
            </a:r>
            <a:endParaRPr lang="en-US" sz="38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627185" y="699963"/>
            <a:ext cx="10515600" cy="707886"/>
          </a:xfrm>
          <a:prstGeom prst="rect">
            <a:avLst/>
          </a:prstGeom>
          <a:noFill/>
        </p:spPr>
        <p:txBody>
          <a:bodyPr wrap="square" rtlCol="0">
            <a:spAutoFit/>
          </a:bodyPr>
          <a:lstStyle/>
          <a:p>
            <a:r>
              <a:rPr lang="en-US" sz="4000" b="1" dirty="0">
                <a:solidFill>
                  <a:schemeClr val="accent1">
                    <a:lumMod val="75000"/>
                  </a:schemeClr>
                </a:solidFill>
              </a:rPr>
              <a:t>Mental health screening in the last 12 months</a:t>
            </a:r>
          </a:p>
        </p:txBody>
      </p:sp>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ext uri="{D42A27DB-BD31-4B8C-83A1-F6EECF244321}">
                <p14:modId xmlns:p14="http://schemas.microsoft.com/office/powerpoint/2010/main" val="2553062832"/>
              </p:ext>
            </p:extLst>
          </p:nvPr>
        </p:nvGraphicFramePr>
        <p:xfrm>
          <a:off x="965914" y="2380427"/>
          <a:ext cx="10646966" cy="2987040"/>
        </p:xfrm>
        <a:graphic>
          <a:graphicData uri="http://schemas.openxmlformats.org/drawingml/2006/table">
            <a:tbl>
              <a:tblPr firstRow="1" bandRow="1">
                <a:tableStyleId>{5C22544A-7EE6-4342-B048-85BDC9FD1C3A}</a:tableStyleId>
              </a:tblPr>
              <a:tblGrid>
                <a:gridCol w="1086406">
                  <a:extLst>
                    <a:ext uri="{9D8B030D-6E8A-4147-A177-3AD203B41FA5}">
                      <a16:colId xmlns:a16="http://schemas.microsoft.com/office/drawing/2014/main" val="4283014233"/>
                    </a:ext>
                  </a:extLst>
                </a:gridCol>
                <a:gridCol w="4237077">
                  <a:extLst>
                    <a:ext uri="{9D8B030D-6E8A-4147-A177-3AD203B41FA5}">
                      <a16:colId xmlns:a16="http://schemas.microsoft.com/office/drawing/2014/main" val="2069415164"/>
                    </a:ext>
                  </a:extLst>
                </a:gridCol>
                <a:gridCol w="2303981">
                  <a:extLst>
                    <a:ext uri="{9D8B030D-6E8A-4147-A177-3AD203B41FA5}">
                      <a16:colId xmlns:a16="http://schemas.microsoft.com/office/drawing/2014/main" val="3556401742"/>
                    </a:ext>
                  </a:extLst>
                </a:gridCol>
                <a:gridCol w="3019502">
                  <a:extLst>
                    <a:ext uri="{9D8B030D-6E8A-4147-A177-3AD203B41FA5}">
                      <a16:colId xmlns:a16="http://schemas.microsoft.com/office/drawing/2014/main" val="1482773200"/>
                    </a:ext>
                  </a:extLst>
                </a:gridCol>
              </a:tblGrid>
              <a:tr h="418946">
                <a:tc>
                  <a:txBody>
                    <a:bodyPr/>
                    <a:lstStyle/>
                    <a:p>
                      <a:endParaRPr lang="en-US" sz="2200" dirty="0">
                        <a:solidFill>
                          <a:schemeClr val="bg1"/>
                        </a:solidFill>
                      </a:endParaRPr>
                    </a:p>
                  </a:txBody>
                  <a:tcPr>
                    <a:solidFill>
                      <a:schemeClr val="bg1"/>
                    </a:solidFill>
                  </a:tcPr>
                </a:tc>
                <a:tc>
                  <a:txBody>
                    <a:bodyPr/>
                    <a:lstStyle/>
                    <a:p>
                      <a:r>
                        <a:rPr lang="en-US" sz="2200" dirty="0">
                          <a:solidFill>
                            <a:schemeClr val="bg1"/>
                          </a:solidFill>
                        </a:rPr>
                        <a:t>Screened for</a:t>
                      </a:r>
                    </a:p>
                  </a:txBody>
                  <a:tcPr>
                    <a:solidFill>
                      <a:srgbClr val="0070C0"/>
                    </a:solidFill>
                  </a:tcPr>
                </a:tc>
                <a:tc>
                  <a:txBody>
                    <a:bodyPr/>
                    <a:lstStyle/>
                    <a:p>
                      <a:pPr algn="ctr"/>
                      <a:r>
                        <a:rPr lang="en-US" sz="2200" dirty="0"/>
                        <a:t>Our site (yes)</a:t>
                      </a:r>
                    </a:p>
                  </a:txBody>
                  <a:tcPr/>
                </a:tc>
                <a:tc>
                  <a:txBody>
                    <a:bodyPr/>
                    <a:lstStyle/>
                    <a:p>
                      <a:pPr algn="ctr"/>
                      <a:r>
                        <a:rPr lang="en-US" sz="2200" dirty="0"/>
                        <a:t>Other similar sites</a:t>
                      </a:r>
                    </a:p>
                  </a:txBody>
                  <a:tcPr/>
                </a:tc>
                <a:extLst>
                  <a:ext uri="{0D108BD9-81ED-4DB2-BD59-A6C34878D82A}">
                    <a16:rowId xmlns:a16="http://schemas.microsoft.com/office/drawing/2014/main" val="837875277"/>
                  </a:ext>
                </a:extLst>
              </a:tr>
              <a:tr h="418946">
                <a:tc>
                  <a:txBody>
                    <a:bodyPr/>
                    <a:lstStyle/>
                    <a:p>
                      <a:r>
                        <a:rPr lang="en-US" sz="2200" b="1" dirty="0"/>
                        <a:t>Type 1</a:t>
                      </a:r>
                    </a:p>
                  </a:txBody>
                  <a:tcPr/>
                </a:tc>
                <a:tc>
                  <a:txBody>
                    <a:bodyPr/>
                    <a:lstStyle/>
                    <a:p>
                      <a:r>
                        <a:rPr lang="en-US" sz="2200" dirty="0"/>
                        <a:t>Depression</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3375085918"/>
                  </a:ext>
                </a:extLst>
              </a:tr>
              <a:tr h="418946">
                <a:tc>
                  <a:txBody>
                    <a:bodyPr/>
                    <a:lstStyle/>
                    <a:p>
                      <a:endParaRPr lang="en-US" sz="2200" dirty="0"/>
                    </a:p>
                  </a:txBody>
                  <a:tcPr>
                    <a:solidFill>
                      <a:schemeClr val="bg1"/>
                    </a:solidFill>
                  </a:tcPr>
                </a:tc>
                <a:tc>
                  <a:txBody>
                    <a:bodyPr/>
                    <a:lstStyle/>
                    <a:p>
                      <a:r>
                        <a:rPr lang="en-US" sz="2200" dirty="0"/>
                        <a:t>Anxiety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43544796"/>
                  </a:ext>
                </a:extLst>
              </a:tr>
              <a:tr h="418946">
                <a:tc>
                  <a:txBody>
                    <a:bodyPr/>
                    <a:lstStyle/>
                    <a:p>
                      <a:endParaRPr lang="en-US" sz="2200" dirty="0"/>
                    </a:p>
                  </a:txBody>
                  <a:tcPr>
                    <a:solidFill>
                      <a:schemeClr val="bg1"/>
                    </a:solidFill>
                  </a:tcPr>
                </a:tc>
                <a:tc>
                  <a:txBody>
                    <a:bodyPr/>
                    <a:lstStyle/>
                    <a:p>
                      <a:r>
                        <a:rPr lang="en-US" sz="2200" dirty="0"/>
                        <a:t>Diabetes Distress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71268875"/>
                  </a:ext>
                </a:extLst>
              </a:tr>
              <a:tr h="4189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Type 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Depression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8672725"/>
                  </a:ext>
                </a:extLst>
              </a:tr>
              <a:tr h="418946">
                <a:tc>
                  <a:txBody>
                    <a:bodyPr/>
                    <a:lstStyle/>
                    <a:p>
                      <a:endParaRPr lang="en-US" sz="22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Anxiety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531998805"/>
                  </a:ext>
                </a:extLst>
              </a:tr>
              <a:tr h="418946">
                <a:tc>
                  <a:txBody>
                    <a:bodyPr/>
                    <a:lstStyle/>
                    <a:p>
                      <a:endParaRPr lang="en-US" sz="2200" dirty="0"/>
                    </a:p>
                  </a:txBody>
                  <a:tcP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Diabetes Distress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425049112"/>
                  </a:ext>
                </a:extLst>
              </a:tr>
            </a:tbl>
          </a:graphicData>
        </a:graphic>
      </p:graphicFrame>
      <p:pic>
        <p:nvPicPr>
          <p:cNvPr id="9" name="Picture 2">
            <a:extLst>
              <a:ext uri="{FF2B5EF4-FFF2-40B4-BE49-F238E27FC236}">
                <a16:creationId xmlns:a16="http://schemas.microsoft.com/office/drawing/2014/main" id="{7F7367C7-DD79-435F-BF47-435DFE9576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90200" flipH="1">
            <a:off x="10657070" y="736783"/>
            <a:ext cx="630678" cy="725961"/>
          </a:xfrm>
          <a:prstGeom prst="rect">
            <a:avLst/>
          </a:prstGeom>
        </p:spPr>
      </p:pic>
      <p:pic>
        <p:nvPicPr>
          <p:cNvPr id="10" name="Picture 3">
            <a:extLst>
              <a:ext uri="{FF2B5EF4-FFF2-40B4-BE49-F238E27FC236}">
                <a16:creationId xmlns:a16="http://schemas.microsoft.com/office/drawing/2014/main" id="{868E0273-00CE-4373-8C39-F161B305F54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353802" y="682040"/>
            <a:ext cx="546024" cy="743732"/>
          </a:xfrm>
          <a:prstGeom prst="rect">
            <a:avLst/>
          </a:prstGeom>
        </p:spPr>
      </p:pic>
    </p:spTree>
    <p:extLst>
      <p:ext uri="{BB962C8B-B14F-4D97-AF65-F5344CB8AC3E}">
        <p14:creationId xmlns:p14="http://schemas.microsoft.com/office/powerpoint/2010/main" val="1815571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1959086"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25624"/>
            <a:ext cx="10515600" cy="4639569"/>
          </a:xfrm>
        </p:spPr>
        <p:txBody>
          <a:bodyPr>
            <a:normAutofit/>
          </a:bodyPr>
          <a:lstStyle/>
          <a:p>
            <a:pPr marL="0" indent="0">
              <a:buNone/>
            </a:pPr>
            <a:r>
              <a:rPr lang="en-US" dirty="0"/>
              <a:t>            </a:t>
            </a: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07886"/>
          </a:xfrm>
          <a:prstGeom prst="rect">
            <a:avLst/>
          </a:prstGeom>
          <a:noFill/>
        </p:spPr>
        <p:txBody>
          <a:bodyPr wrap="square" rtlCol="0">
            <a:spAutoFit/>
          </a:bodyPr>
          <a:lstStyle/>
          <a:p>
            <a:r>
              <a:rPr lang="en-US" sz="4000" b="1" dirty="0">
                <a:solidFill>
                  <a:schemeClr val="accent1">
                    <a:lumMod val="75000"/>
                  </a:schemeClr>
                </a:solidFill>
              </a:rPr>
              <a:t>Vaccinations </a:t>
            </a:r>
          </a:p>
        </p:txBody>
      </p:sp>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ext uri="{D42A27DB-BD31-4B8C-83A1-F6EECF244321}">
                <p14:modId xmlns:p14="http://schemas.microsoft.com/office/powerpoint/2010/main" val="1886393993"/>
              </p:ext>
            </p:extLst>
          </p:nvPr>
        </p:nvGraphicFramePr>
        <p:xfrm>
          <a:off x="838200" y="2028142"/>
          <a:ext cx="10693400" cy="3011218"/>
        </p:xfrm>
        <a:graphic>
          <a:graphicData uri="http://schemas.openxmlformats.org/drawingml/2006/table">
            <a:tbl>
              <a:tblPr firstRow="1" bandRow="1">
                <a:tableStyleId>{5C22544A-7EE6-4342-B048-85BDC9FD1C3A}</a:tableStyleId>
              </a:tblPr>
              <a:tblGrid>
                <a:gridCol w="1138382">
                  <a:extLst>
                    <a:ext uri="{9D8B030D-6E8A-4147-A177-3AD203B41FA5}">
                      <a16:colId xmlns:a16="http://schemas.microsoft.com/office/drawing/2014/main" val="4283014233"/>
                    </a:ext>
                  </a:extLst>
                </a:gridCol>
                <a:gridCol w="4208318">
                  <a:extLst>
                    <a:ext uri="{9D8B030D-6E8A-4147-A177-3AD203B41FA5}">
                      <a16:colId xmlns:a16="http://schemas.microsoft.com/office/drawing/2014/main" val="2069415164"/>
                    </a:ext>
                  </a:extLst>
                </a:gridCol>
                <a:gridCol w="2314029">
                  <a:extLst>
                    <a:ext uri="{9D8B030D-6E8A-4147-A177-3AD203B41FA5}">
                      <a16:colId xmlns:a16="http://schemas.microsoft.com/office/drawing/2014/main" val="3556401742"/>
                    </a:ext>
                  </a:extLst>
                </a:gridCol>
                <a:gridCol w="3032671">
                  <a:extLst>
                    <a:ext uri="{9D8B030D-6E8A-4147-A177-3AD203B41FA5}">
                      <a16:colId xmlns:a16="http://schemas.microsoft.com/office/drawing/2014/main" val="1482773200"/>
                    </a:ext>
                  </a:extLst>
                </a:gridCol>
              </a:tblGrid>
              <a:tr h="430174">
                <a:tc>
                  <a:txBody>
                    <a:bodyPr/>
                    <a:lstStyle/>
                    <a:p>
                      <a:endParaRPr lang="en-US" sz="2200" dirty="0">
                        <a:solidFill>
                          <a:schemeClr val="bg1"/>
                        </a:solidFill>
                      </a:endParaRPr>
                    </a:p>
                  </a:txBody>
                  <a:tcPr>
                    <a:solidFill>
                      <a:schemeClr val="bg1"/>
                    </a:solidFill>
                  </a:tcPr>
                </a:tc>
                <a:tc>
                  <a:txBody>
                    <a:bodyPr/>
                    <a:lstStyle/>
                    <a:p>
                      <a:endParaRPr lang="en-US" sz="2200" dirty="0"/>
                    </a:p>
                  </a:txBody>
                  <a:tcPr>
                    <a:solidFill>
                      <a:schemeClr val="bg1"/>
                    </a:solidFill>
                  </a:tcPr>
                </a:tc>
                <a:tc>
                  <a:txBody>
                    <a:bodyPr/>
                    <a:lstStyle/>
                    <a:p>
                      <a:pPr algn="ctr"/>
                      <a:r>
                        <a:rPr lang="en-US" sz="2200" dirty="0"/>
                        <a:t>Our site (yes)</a:t>
                      </a:r>
                    </a:p>
                  </a:txBody>
                  <a:tcPr/>
                </a:tc>
                <a:tc>
                  <a:txBody>
                    <a:bodyPr/>
                    <a:lstStyle/>
                    <a:p>
                      <a:pPr algn="ctr"/>
                      <a:r>
                        <a:rPr lang="en-US" sz="2200" dirty="0"/>
                        <a:t>Other similar sites</a:t>
                      </a:r>
                    </a:p>
                  </a:txBody>
                  <a:tcPr/>
                </a:tc>
                <a:extLst>
                  <a:ext uri="{0D108BD9-81ED-4DB2-BD59-A6C34878D82A}">
                    <a16:rowId xmlns:a16="http://schemas.microsoft.com/office/drawing/2014/main" val="837875277"/>
                  </a:ext>
                </a:extLst>
              </a:tr>
              <a:tr h="430174">
                <a:tc>
                  <a:txBody>
                    <a:bodyPr/>
                    <a:lstStyle/>
                    <a:p>
                      <a:r>
                        <a:rPr lang="en-US" sz="2200" b="1" dirty="0"/>
                        <a:t>Type 1</a:t>
                      </a:r>
                    </a:p>
                  </a:txBody>
                  <a:tcPr/>
                </a:tc>
                <a:tc>
                  <a:txBody>
                    <a:bodyPr/>
                    <a:lstStyle/>
                    <a:p>
                      <a:r>
                        <a:rPr lang="en-US" sz="2200" dirty="0"/>
                        <a:t>Influenza – Last 12 months</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3375085918"/>
                  </a:ext>
                </a:extLst>
              </a:tr>
              <a:tr h="430174">
                <a:tc>
                  <a:txBody>
                    <a:bodyPr/>
                    <a:lstStyle/>
                    <a:p>
                      <a:endParaRPr lang="en-US" sz="2200" dirty="0"/>
                    </a:p>
                  </a:txBody>
                  <a:tcPr>
                    <a:solidFill>
                      <a:schemeClr val="bg1"/>
                    </a:solidFill>
                  </a:tcPr>
                </a:tc>
                <a:tc>
                  <a:txBody>
                    <a:bodyPr/>
                    <a:lstStyle/>
                    <a:p>
                      <a:r>
                        <a:rPr lang="en-US" sz="2200" dirty="0"/>
                        <a:t>Pneumococcal - Up to date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43544796"/>
                  </a:ext>
                </a:extLst>
              </a:tr>
              <a:tr h="430174">
                <a:tc>
                  <a:txBody>
                    <a:bodyPr/>
                    <a:lstStyle/>
                    <a:p>
                      <a:endParaRPr lang="en-US" sz="2200" dirty="0"/>
                    </a:p>
                  </a:txBody>
                  <a:tcPr>
                    <a:solidFill>
                      <a:schemeClr val="bg1"/>
                    </a:solidFill>
                  </a:tcPr>
                </a:tc>
                <a:tc>
                  <a:txBody>
                    <a:bodyPr/>
                    <a:lstStyle/>
                    <a:p>
                      <a:r>
                        <a:rPr lang="en-US" sz="2200" dirty="0"/>
                        <a:t>COVID-19 – Last 6 months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71268875"/>
                  </a:ext>
                </a:extLst>
              </a:tr>
              <a:tr h="4301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Type 2</a:t>
                      </a:r>
                    </a:p>
                  </a:txBody>
                  <a:tcPr/>
                </a:tc>
                <a:tc>
                  <a:txBody>
                    <a:bodyPr/>
                    <a:lstStyle/>
                    <a:p>
                      <a:r>
                        <a:rPr lang="en-US" sz="2200" dirty="0"/>
                        <a:t>Influenza – Last 12 months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8672725"/>
                  </a:ext>
                </a:extLst>
              </a:tr>
              <a:tr h="430174">
                <a:tc>
                  <a:txBody>
                    <a:bodyPr/>
                    <a:lstStyle/>
                    <a:p>
                      <a:endParaRPr lang="en-US" sz="2200" dirty="0"/>
                    </a:p>
                  </a:txBody>
                  <a:tcPr>
                    <a:solidFill>
                      <a:schemeClr val="bg1"/>
                    </a:solidFill>
                  </a:tcPr>
                </a:tc>
                <a:tc>
                  <a:txBody>
                    <a:bodyPr/>
                    <a:lstStyle/>
                    <a:p>
                      <a:r>
                        <a:rPr lang="en-US" sz="2200" dirty="0"/>
                        <a:t>Pneumococcal – Up to date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531998805"/>
                  </a:ext>
                </a:extLst>
              </a:tr>
              <a:tr h="430174">
                <a:tc>
                  <a:txBody>
                    <a:bodyPr/>
                    <a:lstStyle/>
                    <a:p>
                      <a:endParaRPr lang="en-US" sz="2200" dirty="0"/>
                    </a:p>
                  </a:txBody>
                  <a:tcPr>
                    <a:solidFill>
                      <a:schemeClr val="bg1"/>
                    </a:solidFill>
                  </a:tcPr>
                </a:tc>
                <a:tc>
                  <a:txBody>
                    <a:bodyPr/>
                    <a:lstStyle/>
                    <a:p>
                      <a:r>
                        <a:rPr lang="en-US" sz="2200" dirty="0"/>
                        <a:t>COVID-19 – Last 6 months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425049112"/>
                  </a:ext>
                </a:extLst>
              </a:tr>
            </a:tbl>
          </a:graphicData>
        </a:graphic>
      </p:graphicFrame>
      <p:pic>
        <p:nvPicPr>
          <p:cNvPr id="9" name="Picture 2">
            <a:extLst>
              <a:ext uri="{FF2B5EF4-FFF2-40B4-BE49-F238E27FC236}">
                <a16:creationId xmlns:a16="http://schemas.microsoft.com/office/drawing/2014/main" id="{074459E3-F50D-4CE6-9F15-2853C4CE41F7}"/>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761190" y="826953"/>
            <a:ext cx="761777" cy="723688"/>
          </a:xfrm>
          <a:prstGeom prst="rect">
            <a:avLst/>
          </a:prstGeom>
        </p:spPr>
      </p:pic>
    </p:spTree>
    <p:extLst>
      <p:ext uri="{BB962C8B-B14F-4D97-AF65-F5344CB8AC3E}">
        <p14:creationId xmlns:p14="http://schemas.microsoft.com/office/powerpoint/2010/main" val="364215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1906332"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753397" y="1834076"/>
            <a:ext cx="10685206" cy="4454012"/>
          </a:xfrm>
        </p:spPr>
        <p:txBody>
          <a:bodyPr>
            <a:normAutofit fontScale="85000" lnSpcReduction="20000"/>
          </a:bodyPr>
          <a:lstStyle/>
          <a:p>
            <a:r>
              <a:rPr lang="en-US" dirty="0"/>
              <a:t>This slide deck is intended for you to share ADCQR 2024 site report results with your team and to identify areas for Quality Improvement.</a:t>
            </a:r>
          </a:p>
          <a:p>
            <a:r>
              <a:rPr lang="en-US" dirty="0"/>
              <a:t>It covers the same process and outcome measures as your ADCQR 2024 Site Report.</a:t>
            </a:r>
          </a:p>
          <a:p>
            <a:r>
              <a:rPr lang="en-US" dirty="0"/>
              <a:t>This interactive template has been partially populated. You may not need all these slides – please remove any slide you don’t need. Feel free to add others as you need, or to delete rows in tables that you don’t have data for.</a:t>
            </a:r>
          </a:p>
          <a:p>
            <a:r>
              <a:rPr lang="en-US" dirty="0"/>
              <a:t>You will need to add the data from your site report to individual slides. We have added notes in red text to guide you with this process. For some slides, you may need to take a screenshot from your report and add this picture. </a:t>
            </a:r>
          </a:p>
          <a:p>
            <a:r>
              <a:rPr lang="en-US" dirty="0"/>
              <a:t>There are 2 slide options for lipid medications and missing data. If you are comfortable editing the associated Excel spreadsheet, use slides 14 &amp; 15. If not, use slide 13.</a:t>
            </a:r>
          </a:p>
          <a:p>
            <a:r>
              <a:rPr lang="en-US" dirty="0"/>
              <a:t>Delete this slide before presenting</a:t>
            </a: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69441"/>
          </a:xfrm>
          <a:prstGeom prst="rect">
            <a:avLst/>
          </a:prstGeom>
          <a:noFill/>
        </p:spPr>
        <p:txBody>
          <a:bodyPr wrap="square" rtlCol="0">
            <a:spAutoFit/>
          </a:bodyPr>
          <a:lstStyle/>
          <a:p>
            <a:r>
              <a:rPr lang="en-US" sz="4400" b="1" dirty="0">
                <a:solidFill>
                  <a:schemeClr val="accent1">
                    <a:lumMod val="75000"/>
                  </a:schemeClr>
                </a:solidFill>
              </a:rPr>
              <a:t>I</a:t>
            </a:r>
            <a:r>
              <a:rPr lang="en-US" sz="4000" b="1" dirty="0">
                <a:solidFill>
                  <a:schemeClr val="accent1">
                    <a:lumMod val="75000"/>
                  </a:schemeClr>
                </a:solidFill>
              </a:rPr>
              <a:t>nstructions to populate the slides</a:t>
            </a:r>
          </a:p>
        </p:txBody>
      </p:sp>
    </p:spTree>
    <p:extLst>
      <p:ext uri="{BB962C8B-B14F-4D97-AF65-F5344CB8AC3E}">
        <p14:creationId xmlns:p14="http://schemas.microsoft.com/office/powerpoint/2010/main" val="2771260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119582"/>
            <a:ext cx="1525332" cy="273225"/>
          </a:xfrm>
        </p:spPr>
        <p:txBody>
          <a:bodyPr>
            <a:noAutofit/>
          </a:bodyPr>
          <a:lstStyle/>
          <a:p>
            <a:r>
              <a:rPr lang="en-US" sz="20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25624"/>
            <a:ext cx="10515600" cy="4639569"/>
          </a:xfrm>
        </p:spPr>
        <p:txBody>
          <a:bodyPr>
            <a:normAutofit/>
          </a:bodyPr>
          <a:lstStyle/>
          <a:p>
            <a:pPr marL="0" indent="0">
              <a:buNone/>
            </a:pPr>
            <a:r>
              <a:rPr lang="en-US" dirty="0"/>
              <a:t>            </a:t>
            </a: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887357" y="368889"/>
            <a:ext cx="10287000" cy="523220"/>
          </a:xfrm>
          <a:prstGeom prst="rect">
            <a:avLst/>
          </a:prstGeom>
          <a:noFill/>
        </p:spPr>
        <p:txBody>
          <a:bodyPr wrap="square" rtlCol="0">
            <a:spAutoFit/>
          </a:bodyPr>
          <a:lstStyle/>
          <a:p>
            <a:r>
              <a:rPr lang="en-US" sz="2800" b="1" dirty="0">
                <a:solidFill>
                  <a:schemeClr val="accent1">
                    <a:lumMod val="75000"/>
                  </a:schemeClr>
                </a:solidFill>
              </a:rPr>
              <a:t>Health professional attendances in the last 12 months – Type 1 </a:t>
            </a:r>
          </a:p>
        </p:txBody>
      </p:sp>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ext uri="{D42A27DB-BD31-4B8C-83A1-F6EECF244321}">
                <p14:modId xmlns:p14="http://schemas.microsoft.com/office/powerpoint/2010/main" val="3265211224"/>
              </p:ext>
            </p:extLst>
          </p:nvPr>
        </p:nvGraphicFramePr>
        <p:xfrm>
          <a:off x="838200" y="1049328"/>
          <a:ext cx="10128738" cy="5151120"/>
        </p:xfrm>
        <a:graphic>
          <a:graphicData uri="http://schemas.openxmlformats.org/drawingml/2006/table">
            <a:tbl>
              <a:tblPr firstRow="1" bandRow="1">
                <a:tableStyleId>{5C22544A-7EE6-4342-B048-85BDC9FD1C3A}</a:tableStyleId>
              </a:tblPr>
              <a:tblGrid>
                <a:gridCol w="4681498">
                  <a:extLst>
                    <a:ext uri="{9D8B030D-6E8A-4147-A177-3AD203B41FA5}">
                      <a16:colId xmlns:a16="http://schemas.microsoft.com/office/drawing/2014/main" val="2069415164"/>
                    </a:ext>
                  </a:extLst>
                </a:gridCol>
                <a:gridCol w="2331833">
                  <a:extLst>
                    <a:ext uri="{9D8B030D-6E8A-4147-A177-3AD203B41FA5}">
                      <a16:colId xmlns:a16="http://schemas.microsoft.com/office/drawing/2014/main" val="3556401742"/>
                    </a:ext>
                  </a:extLst>
                </a:gridCol>
                <a:gridCol w="3115407">
                  <a:extLst>
                    <a:ext uri="{9D8B030D-6E8A-4147-A177-3AD203B41FA5}">
                      <a16:colId xmlns:a16="http://schemas.microsoft.com/office/drawing/2014/main" val="1482773200"/>
                    </a:ext>
                  </a:extLst>
                </a:gridCol>
              </a:tblGrid>
              <a:tr h="361701">
                <a:tc>
                  <a:txBody>
                    <a:bodyPr/>
                    <a:lstStyle/>
                    <a:p>
                      <a:endParaRPr lang="en-US" sz="2000" dirty="0"/>
                    </a:p>
                  </a:txBody>
                  <a:tcPr>
                    <a:solidFill>
                      <a:schemeClr val="bg1"/>
                    </a:solidFill>
                  </a:tcPr>
                </a:tc>
                <a:tc>
                  <a:txBody>
                    <a:bodyPr/>
                    <a:lstStyle/>
                    <a:p>
                      <a:pPr algn="ctr"/>
                      <a:r>
                        <a:rPr lang="en-US" sz="2000" dirty="0"/>
                        <a:t>Our site</a:t>
                      </a:r>
                    </a:p>
                  </a:txBody>
                  <a:tcPr/>
                </a:tc>
                <a:tc>
                  <a:txBody>
                    <a:bodyPr/>
                    <a:lstStyle/>
                    <a:p>
                      <a:pPr algn="ctr"/>
                      <a:r>
                        <a:rPr lang="en-US" sz="2000" dirty="0"/>
                        <a:t>Other similar sites</a:t>
                      </a:r>
                    </a:p>
                  </a:txBody>
                  <a:tcPr/>
                </a:tc>
                <a:extLst>
                  <a:ext uri="{0D108BD9-81ED-4DB2-BD59-A6C34878D82A}">
                    <a16:rowId xmlns:a16="http://schemas.microsoft.com/office/drawing/2014/main" val="837875277"/>
                  </a:ext>
                </a:extLst>
              </a:tr>
              <a:tr h="361701">
                <a:tc>
                  <a:txBody>
                    <a:bodyPr/>
                    <a:lstStyle/>
                    <a:p>
                      <a:r>
                        <a:rPr lang="en-US" sz="2000" dirty="0"/>
                        <a:t>Endocrinologist</a:t>
                      </a:r>
                    </a:p>
                  </a:txBody>
                  <a:tcPr/>
                </a:tc>
                <a:tc>
                  <a:txBody>
                    <a:bodyPr/>
                    <a:lstStyle/>
                    <a:p>
                      <a:pPr algn="ct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3375085918"/>
                  </a:ext>
                </a:extLst>
              </a:tr>
              <a:tr h="361701">
                <a:tc>
                  <a:txBody>
                    <a:bodyPr/>
                    <a:lstStyle/>
                    <a:p>
                      <a:r>
                        <a:rPr lang="en-US" sz="2000" dirty="0"/>
                        <a:t>Diabetes Educator/ Nurse Practitioner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3328532488"/>
                  </a:ext>
                </a:extLst>
              </a:tr>
              <a:tr h="361701">
                <a:tc>
                  <a:txBody>
                    <a:bodyPr/>
                    <a:lstStyle/>
                    <a:p>
                      <a:r>
                        <a:rPr lang="en-US" sz="2000" dirty="0"/>
                        <a:t>Dietitian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27126887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Podiatrist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867272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Ophthalmologist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53199880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Optometrist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2425049112"/>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Psychologist/ Psychiatrist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961456047"/>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Social worker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355094082"/>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Dentist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271579168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Exercise physiologist/ Physiotherapist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156049120"/>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Ambulance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3456714596"/>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Emergency Department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429918573"/>
                  </a:ext>
                </a:extLst>
              </a:tr>
            </a:tbl>
          </a:graphicData>
        </a:graphic>
      </p:graphicFrame>
      <p:pic>
        <p:nvPicPr>
          <p:cNvPr id="9" name="Picture 3">
            <a:extLst>
              <a:ext uri="{FF2B5EF4-FFF2-40B4-BE49-F238E27FC236}">
                <a16:creationId xmlns:a16="http://schemas.microsoft.com/office/drawing/2014/main" id="{919011CE-6CE2-4769-83F9-1510982B7D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359485" y="431603"/>
            <a:ext cx="607453" cy="460506"/>
          </a:xfrm>
          <a:prstGeom prst="rect">
            <a:avLst/>
          </a:prstGeom>
        </p:spPr>
      </p:pic>
    </p:spTree>
    <p:extLst>
      <p:ext uri="{BB962C8B-B14F-4D97-AF65-F5344CB8AC3E}">
        <p14:creationId xmlns:p14="http://schemas.microsoft.com/office/powerpoint/2010/main" val="610284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119582"/>
            <a:ext cx="1525332" cy="273225"/>
          </a:xfrm>
        </p:spPr>
        <p:txBody>
          <a:bodyPr>
            <a:noAutofit/>
          </a:bodyPr>
          <a:lstStyle/>
          <a:p>
            <a:r>
              <a:rPr lang="en-US" sz="20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25624"/>
            <a:ext cx="10515600" cy="4639569"/>
          </a:xfrm>
        </p:spPr>
        <p:txBody>
          <a:bodyPr>
            <a:normAutofit/>
          </a:bodyPr>
          <a:lstStyle/>
          <a:p>
            <a:pPr marL="0" indent="0">
              <a:buNone/>
            </a:pPr>
            <a:r>
              <a:rPr lang="en-US" dirty="0"/>
              <a:t>            </a:t>
            </a: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1066800" y="368889"/>
            <a:ext cx="10287000" cy="523220"/>
          </a:xfrm>
          <a:prstGeom prst="rect">
            <a:avLst/>
          </a:prstGeom>
          <a:noFill/>
        </p:spPr>
        <p:txBody>
          <a:bodyPr wrap="square" rtlCol="0">
            <a:spAutoFit/>
          </a:bodyPr>
          <a:lstStyle/>
          <a:p>
            <a:r>
              <a:rPr lang="en-US" sz="2800" b="1" dirty="0">
                <a:solidFill>
                  <a:schemeClr val="accent1">
                    <a:lumMod val="75000"/>
                  </a:schemeClr>
                </a:solidFill>
              </a:rPr>
              <a:t>Health professional attendances in the last 12 months – Type 2 </a:t>
            </a:r>
          </a:p>
        </p:txBody>
      </p:sp>
      <p:graphicFrame>
        <p:nvGraphicFramePr>
          <p:cNvPr id="8" name="Table 8">
            <a:extLst>
              <a:ext uri="{FF2B5EF4-FFF2-40B4-BE49-F238E27FC236}">
                <a16:creationId xmlns:a16="http://schemas.microsoft.com/office/drawing/2014/main" id="{8C4466B3-F75F-5642-A518-58A6844004A2}"/>
              </a:ext>
            </a:extLst>
          </p:cNvPr>
          <p:cNvGraphicFramePr>
            <a:graphicFrameLocks noGrp="1"/>
          </p:cNvGraphicFramePr>
          <p:nvPr>
            <p:extLst/>
          </p:nvPr>
        </p:nvGraphicFramePr>
        <p:xfrm>
          <a:off x="838200" y="1049328"/>
          <a:ext cx="10128738" cy="5151120"/>
        </p:xfrm>
        <a:graphic>
          <a:graphicData uri="http://schemas.openxmlformats.org/drawingml/2006/table">
            <a:tbl>
              <a:tblPr firstRow="1" bandRow="1">
                <a:tableStyleId>{5C22544A-7EE6-4342-B048-85BDC9FD1C3A}</a:tableStyleId>
              </a:tblPr>
              <a:tblGrid>
                <a:gridCol w="4681498">
                  <a:extLst>
                    <a:ext uri="{9D8B030D-6E8A-4147-A177-3AD203B41FA5}">
                      <a16:colId xmlns:a16="http://schemas.microsoft.com/office/drawing/2014/main" val="2069415164"/>
                    </a:ext>
                  </a:extLst>
                </a:gridCol>
                <a:gridCol w="2331833">
                  <a:extLst>
                    <a:ext uri="{9D8B030D-6E8A-4147-A177-3AD203B41FA5}">
                      <a16:colId xmlns:a16="http://schemas.microsoft.com/office/drawing/2014/main" val="3556401742"/>
                    </a:ext>
                  </a:extLst>
                </a:gridCol>
                <a:gridCol w="3115407">
                  <a:extLst>
                    <a:ext uri="{9D8B030D-6E8A-4147-A177-3AD203B41FA5}">
                      <a16:colId xmlns:a16="http://schemas.microsoft.com/office/drawing/2014/main" val="1482773200"/>
                    </a:ext>
                  </a:extLst>
                </a:gridCol>
              </a:tblGrid>
              <a:tr h="361701">
                <a:tc>
                  <a:txBody>
                    <a:bodyPr/>
                    <a:lstStyle/>
                    <a:p>
                      <a:endParaRPr lang="en-US" sz="2000" dirty="0"/>
                    </a:p>
                  </a:txBody>
                  <a:tcPr>
                    <a:solidFill>
                      <a:schemeClr val="bg1"/>
                    </a:solidFill>
                  </a:tcPr>
                </a:tc>
                <a:tc>
                  <a:txBody>
                    <a:bodyPr/>
                    <a:lstStyle/>
                    <a:p>
                      <a:pPr algn="ctr"/>
                      <a:r>
                        <a:rPr lang="en-US" sz="2000" dirty="0"/>
                        <a:t>Our site</a:t>
                      </a:r>
                    </a:p>
                  </a:txBody>
                  <a:tcPr/>
                </a:tc>
                <a:tc>
                  <a:txBody>
                    <a:bodyPr/>
                    <a:lstStyle/>
                    <a:p>
                      <a:pPr algn="ctr"/>
                      <a:r>
                        <a:rPr lang="en-US" sz="2000" dirty="0"/>
                        <a:t>Other similar sites</a:t>
                      </a:r>
                    </a:p>
                  </a:txBody>
                  <a:tcPr/>
                </a:tc>
                <a:extLst>
                  <a:ext uri="{0D108BD9-81ED-4DB2-BD59-A6C34878D82A}">
                    <a16:rowId xmlns:a16="http://schemas.microsoft.com/office/drawing/2014/main" val="837875277"/>
                  </a:ext>
                </a:extLst>
              </a:tr>
              <a:tr h="361701">
                <a:tc>
                  <a:txBody>
                    <a:bodyPr/>
                    <a:lstStyle/>
                    <a:p>
                      <a:r>
                        <a:rPr lang="en-US" sz="2000" dirty="0"/>
                        <a:t>Endocrinologist</a:t>
                      </a:r>
                    </a:p>
                  </a:txBody>
                  <a:tcPr/>
                </a:tc>
                <a:tc>
                  <a:txBody>
                    <a:bodyPr/>
                    <a:lstStyle/>
                    <a:p>
                      <a:pPr algn="ct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3375085918"/>
                  </a:ext>
                </a:extLst>
              </a:tr>
              <a:tr h="361701">
                <a:tc>
                  <a:txBody>
                    <a:bodyPr/>
                    <a:lstStyle/>
                    <a:p>
                      <a:r>
                        <a:rPr lang="en-US" sz="2000" dirty="0"/>
                        <a:t>Diabetes Educator/ Nurse Practitioner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3328532488"/>
                  </a:ext>
                </a:extLst>
              </a:tr>
              <a:tr h="361701">
                <a:tc>
                  <a:txBody>
                    <a:bodyPr/>
                    <a:lstStyle/>
                    <a:p>
                      <a:r>
                        <a:rPr lang="en-US" sz="2000" dirty="0"/>
                        <a:t>Dietitian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27126887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Podiatrist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867272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Ophthalmologist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53199880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Optometrist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2425049112"/>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Psychologist/ Psychiatrist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961456047"/>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Social worker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355094082"/>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Dentist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2715791685"/>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Exercise physiologist/ Physiotherapist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156049120"/>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Ambulance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3456714596"/>
                  </a:ext>
                </a:extLst>
              </a:tr>
              <a:tr h="3617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Emergency Department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FF0000"/>
                          </a:solidFill>
                        </a:rPr>
                        <a:t>Insert %</a:t>
                      </a:r>
                    </a:p>
                  </a:txBody>
                  <a:tcPr/>
                </a:tc>
                <a:extLst>
                  <a:ext uri="{0D108BD9-81ED-4DB2-BD59-A6C34878D82A}">
                    <a16:rowId xmlns:a16="http://schemas.microsoft.com/office/drawing/2014/main" val="1429918573"/>
                  </a:ext>
                </a:extLst>
              </a:tr>
            </a:tbl>
          </a:graphicData>
        </a:graphic>
      </p:graphicFrame>
      <p:pic>
        <p:nvPicPr>
          <p:cNvPr id="9" name="Picture 3">
            <a:extLst>
              <a:ext uri="{FF2B5EF4-FFF2-40B4-BE49-F238E27FC236}">
                <a16:creationId xmlns:a16="http://schemas.microsoft.com/office/drawing/2014/main" id="{919011CE-6CE2-4769-83F9-1510982B7D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0517747" y="427299"/>
            <a:ext cx="607453" cy="460506"/>
          </a:xfrm>
          <a:prstGeom prst="rect">
            <a:avLst/>
          </a:prstGeom>
        </p:spPr>
      </p:pic>
    </p:spTree>
    <p:extLst>
      <p:ext uri="{BB962C8B-B14F-4D97-AF65-F5344CB8AC3E}">
        <p14:creationId xmlns:p14="http://schemas.microsoft.com/office/powerpoint/2010/main" val="23335128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BAC81CB5-218A-4E05-B008-362390ECD948}"/>
              </a:ext>
            </a:extLst>
          </p:cNvPr>
          <p:cNvGrpSpPr/>
          <p:nvPr/>
        </p:nvGrpSpPr>
        <p:grpSpPr>
          <a:xfrm>
            <a:off x="6412415" y="2376024"/>
            <a:ext cx="4778188" cy="3810602"/>
            <a:chOff x="6096000" y="3387205"/>
            <a:chExt cx="4461116" cy="3359364"/>
          </a:xfrm>
        </p:grpSpPr>
        <p:pic>
          <p:nvPicPr>
            <p:cNvPr id="8" name="Picture 7">
              <a:extLst>
                <a:ext uri="{FF2B5EF4-FFF2-40B4-BE49-F238E27FC236}">
                  <a16:creationId xmlns:a16="http://schemas.microsoft.com/office/drawing/2014/main" id="{7464B4D5-A8F8-4879-AC17-216D45EC5DF8}"/>
                </a:ext>
              </a:extLst>
            </p:cNvPr>
            <p:cNvPicPr>
              <a:picLocks noChangeAspect="1"/>
            </p:cNvPicPr>
            <p:nvPr/>
          </p:nvPicPr>
          <p:blipFill>
            <a:blip r:embed="rId2"/>
            <a:stretch>
              <a:fillRect/>
            </a:stretch>
          </p:blipFill>
          <p:spPr>
            <a:xfrm>
              <a:off x="6096000" y="3387205"/>
              <a:ext cx="4191000" cy="2495550"/>
            </a:xfrm>
            <a:prstGeom prst="rect">
              <a:avLst/>
            </a:prstGeom>
          </p:spPr>
        </p:pic>
        <p:pic>
          <p:nvPicPr>
            <p:cNvPr id="7" name="Picture 6">
              <a:extLst>
                <a:ext uri="{FF2B5EF4-FFF2-40B4-BE49-F238E27FC236}">
                  <a16:creationId xmlns:a16="http://schemas.microsoft.com/office/drawing/2014/main" id="{4A144E08-27F6-45AC-9035-FF119C74EC2F}"/>
                </a:ext>
              </a:extLst>
            </p:cNvPr>
            <p:cNvPicPr>
              <a:picLocks noChangeAspect="1"/>
            </p:cNvPicPr>
            <p:nvPr/>
          </p:nvPicPr>
          <p:blipFill>
            <a:blip r:embed="rId3"/>
            <a:stretch>
              <a:fillRect/>
            </a:stretch>
          </p:blipFill>
          <p:spPr>
            <a:xfrm>
              <a:off x="6096000" y="6115050"/>
              <a:ext cx="4461116" cy="631519"/>
            </a:xfrm>
            <a:prstGeom prst="rect">
              <a:avLst/>
            </a:prstGeom>
          </p:spPr>
        </p:pic>
      </p:grpSp>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2275609"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655147" y="1783827"/>
            <a:ext cx="10724225" cy="976543"/>
          </a:xfrm>
        </p:spPr>
        <p:txBody>
          <a:bodyPr>
            <a:normAutofit fontScale="25000" lnSpcReduction="20000"/>
          </a:bodyPr>
          <a:lstStyle/>
          <a:p>
            <a:pPr marL="0" indent="0">
              <a:buNone/>
            </a:pPr>
            <a:r>
              <a:rPr lang="en-US" sz="12800" dirty="0">
                <a:solidFill>
                  <a:schemeClr val="accent1">
                    <a:lumMod val="75000"/>
                  </a:schemeClr>
                </a:solidFill>
              </a:rPr>
              <a:t>Factors contributing to diet/nutrition management</a:t>
            </a:r>
          </a:p>
          <a:p>
            <a:pPr marL="0" indent="0">
              <a:buNone/>
            </a:pPr>
            <a:endParaRPr lang="en-US" sz="3900" dirty="0">
              <a:solidFill>
                <a:schemeClr val="accent1">
                  <a:lumMod val="75000"/>
                </a:schemeClr>
              </a:solidFill>
            </a:endParaRPr>
          </a:p>
          <a:p>
            <a:pPr marL="0" indent="0">
              <a:buNone/>
            </a:pPr>
            <a:endParaRPr lang="en-US" sz="3900" dirty="0">
              <a:solidFill>
                <a:schemeClr val="accent1">
                  <a:lumMod val="75000"/>
                </a:schemeClr>
              </a:solidFill>
            </a:endParaRPr>
          </a:p>
          <a:p>
            <a:pPr marL="0" indent="0">
              <a:buNone/>
            </a:pPr>
            <a:r>
              <a:rPr lang="en-US" dirty="0"/>
              <a:t>       </a:t>
            </a: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759459" y="728273"/>
            <a:ext cx="10515600" cy="707886"/>
          </a:xfrm>
          <a:prstGeom prst="rect">
            <a:avLst/>
          </a:prstGeom>
          <a:noFill/>
        </p:spPr>
        <p:txBody>
          <a:bodyPr wrap="square" rtlCol="0">
            <a:spAutoFit/>
          </a:bodyPr>
          <a:lstStyle/>
          <a:p>
            <a:r>
              <a:rPr lang="en-US" sz="4000" b="1" dirty="0">
                <a:solidFill>
                  <a:schemeClr val="accent1">
                    <a:lumMod val="75000"/>
                  </a:schemeClr>
                </a:solidFill>
              </a:rPr>
              <a:t>Lifestyle – Type 1</a:t>
            </a:r>
          </a:p>
        </p:txBody>
      </p:sp>
      <p:grpSp>
        <p:nvGrpSpPr>
          <p:cNvPr id="15" name="Group 14">
            <a:extLst>
              <a:ext uri="{FF2B5EF4-FFF2-40B4-BE49-F238E27FC236}">
                <a16:creationId xmlns:a16="http://schemas.microsoft.com/office/drawing/2014/main" id="{4AE5D22E-33F8-42F3-80CA-6C0B7BEC3881}"/>
              </a:ext>
            </a:extLst>
          </p:cNvPr>
          <p:cNvGrpSpPr/>
          <p:nvPr/>
        </p:nvGrpSpPr>
        <p:grpSpPr>
          <a:xfrm>
            <a:off x="4724185" y="586752"/>
            <a:ext cx="1550874" cy="849407"/>
            <a:chOff x="4724185" y="586752"/>
            <a:chExt cx="1550874" cy="849407"/>
          </a:xfrm>
        </p:grpSpPr>
        <p:pic>
          <p:nvPicPr>
            <p:cNvPr id="9" name="Picture 2">
              <a:extLst>
                <a:ext uri="{FF2B5EF4-FFF2-40B4-BE49-F238E27FC236}">
                  <a16:creationId xmlns:a16="http://schemas.microsoft.com/office/drawing/2014/main" id="{9A08AED4-4070-4932-90BE-B729D0CD274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724185" y="673875"/>
              <a:ext cx="813103" cy="762284"/>
            </a:xfrm>
            <a:prstGeom prst="rect">
              <a:avLst/>
            </a:prstGeom>
          </p:spPr>
        </p:pic>
        <p:pic>
          <p:nvPicPr>
            <p:cNvPr id="10" name="Picture 3">
              <a:extLst>
                <a:ext uri="{FF2B5EF4-FFF2-40B4-BE49-F238E27FC236}">
                  <a16:creationId xmlns:a16="http://schemas.microsoft.com/office/drawing/2014/main" id="{7358BE15-D2A3-4638-A112-291BA1914E2A}"/>
                </a:ext>
              </a:extLst>
            </p:cNvPr>
            <p:cNvPicPr>
              <a:picLocks noChangeAspect="1"/>
            </p:cNvPicPr>
            <p:nvPr/>
          </p:nvPicPr>
          <p:blipFill>
            <a:blip r:embed="rId6"/>
            <a:srcRect/>
            <a:stretch>
              <a:fillRect/>
            </a:stretch>
          </p:blipFill>
          <p:spPr>
            <a:xfrm>
              <a:off x="5537289" y="586752"/>
              <a:ext cx="737770" cy="849407"/>
            </a:xfrm>
            <a:prstGeom prst="rect">
              <a:avLst/>
            </a:prstGeom>
          </p:spPr>
        </p:pic>
      </p:grpSp>
      <p:sp>
        <p:nvSpPr>
          <p:cNvPr id="12" name="TextBox 11">
            <a:extLst>
              <a:ext uri="{FF2B5EF4-FFF2-40B4-BE49-F238E27FC236}">
                <a16:creationId xmlns:a16="http://schemas.microsoft.com/office/drawing/2014/main" id="{40143412-2B93-467B-B14E-541686E9F177}"/>
              </a:ext>
            </a:extLst>
          </p:cNvPr>
          <p:cNvSpPr txBox="1"/>
          <p:nvPr/>
        </p:nvSpPr>
        <p:spPr>
          <a:xfrm>
            <a:off x="1149104" y="2607958"/>
            <a:ext cx="3068320" cy="2862322"/>
          </a:xfrm>
          <a:prstGeom prst="rect">
            <a:avLst/>
          </a:prstGeom>
          <a:noFill/>
        </p:spPr>
        <p:txBody>
          <a:bodyPr wrap="square" rtlCol="0">
            <a:spAutoFit/>
          </a:bodyPr>
          <a:lstStyle/>
          <a:p>
            <a:r>
              <a:rPr lang="en-US" dirty="0">
                <a:solidFill>
                  <a:srgbClr val="FF0000"/>
                </a:solidFill>
              </a:rPr>
              <a:t>Insert screenshot from </a:t>
            </a:r>
          </a:p>
          <a:p>
            <a:r>
              <a:rPr lang="en-US" dirty="0">
                <a:solidFill>
                  <a:srgbClr val="FF0000"/>
                </a:solidFill>
              </a:rPr>
              <a:t>report that looks </a:t>
            </a:r>
          </a:p>
          <a:p>
            <a:r>
              <a:rPr lang="en-US" dirty="0">
                <a:solidFill>
                  <a:srgbClr val="FF0000"/>
                </a:solidFill>
              </a:rPr>
              <a:t>similar to this graph, as</a:t>
            </a:r>
          </a:p>
          <a:p>
            <a:r>
              <a:rPr lang="en-US" dirty="0">
                <a:solidFill>
                  <a:srgbClr val="FF0000"/>
                </a:solidFill>
              </a:rPr>
              <a:t>shown on page 40/41 of site report.</a:t>
            </a:r>
          </a:p>
          <a:p>
            <a:r>
              <a:rPr lang="en-US" dirty="0">
                <a:solidFill>
                  <a:srgbClr val="FF0000"/>
                </a:solidFill>
              </a:rPr>
              <a:t>Delete this example picture and this red text before presenting.</a:t>
            </a:r>
          </a:p>
          <a:p>
            <a:r>
              <a:rPr lang="en-US" dirty="0">
                <a:solidFill>
                  <a:srgbClr val="FF0000"/>
                </a:solidFill>
              </a:rPr>
              <a:t>Do not delete legend. </a:t>
            </a:r>
          </a:p>
          <a:p>
            <a:endParaRPr lang="en-AU" dirty="0"/>
          </a:p>
        </p:txBody>
      </p:sp>
      <p:sp>
        <p:nvSpPr>
          <p:cNvPr id="5" name="TextBox 4">
            <a:extLst>
              <a:ext uri="{FF2B5EF4-FFF2-40B4-BE49-F238E27FC236}">
                <a16:creationId xmlns:a16="http://schemas.microsoft.com/office/drawing/2014/main" id="{2E85A812-E0D9-45AB-82D7-9E389CFC326B}"/>
              </a:ext>
            </a:extLst>
          </p:cNvPr>
          <p:cNvSpPr txBox="1"/>
          <p:nvPr/>
        </p:nvSpPr>
        <p:spPr>
          <a:xfrm rot="20115249">
            <a:off x="7300195" y="3195393"/>
            <a:ext cx="3251200" cy="523220"/>
          </a:xfrm>
          <a:prstGeom prst="rect">
            <a:avLst/>
          </a:prstGeom>
          <a:noFill/>
        </p:spPr>
        <p:txBody>
          <a:bodyPr wrap="square" rtlCol="0">
            <a:spAutoFit/>
          </a:bodyPr>
          <a:lstStyle/>
          <a:p>
            <a:r>
              <a:rPr lang="en-GB" sz="2800" dirty="0">
                <a:solidFill>
                  <a:srgbClr val="FF0000"/>
                </a:solidFill>
              </a:rPr>
              <a:t>EXAMPLE ONLY</a:t>
            </a:r>
          </a:p>
        </p:txBody>
      </p:sp>
    </p:spTree>
    <p:extLst>
      <p:ext uri="{BB962C8B-B14F-4D97-AF65-F5344CB8AC3E}">
        <p14:creationId xmlns:p14="http://schemas.microsoft.com/office/powerpoint/2010/main" val="32616410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2038217"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58726"/>
            <a:ext cx="4689325" cy="1204644"/>
          </a:xfrm>
        </p:spPr>
        <p:txBody>
          <a:bodyPr>
            <a:normAutofit/>
          </a:bodyPr>
          <a:lstStyle/>
          <a:p>
            <a:pPr marL="0" indent="0">
              <a:buNone/>
            </a:pPr>
            <a:r>
              <a:rPr lang="en-US" sz="4000" dirty="0">
                <a:solidFill>
                  <a:schemeClr val="accent1">
                    <a:lumMod val="75000"/>
                  </a:schemeClr>
                </a:solidFill>
              </a:rPr>
              <a:t>Physical activity </a:t>
            </a:r>
            <a:r>
              <a:rPr lang="en-US" sz="1800" dirty="0"/>
              <a:t>Recommended: ≥ 150 mins/week    </a:t>
            </a:r>
            <a:endParaRPr lang="en-US" sz="4000" dirty="0"/>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2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07886"/>
          </a:xfrm>
          <a:prstGeom prst="rect">
            <a:avLst/>
          </a:prstGeom>
          <a:noFill/>
        </p:spPr>
        <p:txBody>
          <a:bodyPr wrap="square" rtlCol="0">
            <a:spAutoFit/>
          </a:bodyPr>
          <a:lstStyle/>
          <a:p>
            <a:r>
              <a:rPr lang="en-US" sz="4000" b="1" dirty="0">
                <a:solidFill>
                  <a:schemeClr val="accent1">
                    <a:lumMod val="75000"/>
                  </a:schemeClr>
                </a:solidFill>
              </a:rPr>
              <a:t>Lifestyle – Type 1</a:t>
            </a:r>
          </a:p>
        </p:txBody>
      </p:sp>
      <p:grpSp>
        <p:nvGrpSpPr>
          <p:cNvPr id="8" name="Group 7">
            <a:extLst>
              <a:ext uri="{FF2B5EF4-FFF2-40B4-BE49-F238E27FC236}">
                <a16:creationId xmlns:a16="http://schemas.microsoft.com/office/drawing/2014/main" id="{C529C248-BD6A-40C8-8FB7-C83A400CE941}"/>
              </a:ext>
            </a:extLst>
          </p:cNvPr>
          <p:cNvGrpSpPr/>
          <p:nvPr/>
        </p:nvGrpSpPr>
        <p:grpSpPr>
          <a:xfrm>
            <a:off x="4618992" y="687448"/>
            <a:ext cx="1580629" cy="842792"/>
            <a:chOff x="4746970" y="670826"/>
            <a:chExt cx="1580629" cy="842792"/>
          </a:xfrm>
        </p:grpSpPr>
        <p:pic>
          <p:nvPicPr>
            <p:cNvPr id="9" name="Picture 2">
              <a:extLst>
                <a:ext uri="{FF2B5EF4-FFF2-40B4-BE49-F238E27FC236}">
                  <a16:creationId xmlns:a16="http://schemas.microsoft.com/office/drawing/2014/main" id="{9A08AED4-4070-4932-90BE-B729D0CD27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46970" y="734403"/>
              <a:ext cx="812751" cy="761954"/>
            </a:xfrm>
            <a:prstGeom prst="rect">
              <a:avLst/>
            </a:prstGeom>
          </p:spPr>
        </p:pic>
        <p:pic>
          <p:nvPicPr>
            <p:cNvPr id="10" name="Picture 3">
              <a:extLst>
                <a:ext uri="{FF2B5EF4-FFF2-40B4-BE49-F238E27FC236}">
                  <a16:creationId xmlns:a16="http://schemas.microsoft.com/office/drawing/2014/main" id="{7358BE15-D2A3-4638-A112-291BA1914E2A}"/>
                </a:ext>
              </a:extLst>
            </p:cNvPr>
            <p:cNvPicPr>
              <a:picLocks noChangeAspect="1"/>
            </p:cNvPicPr>
            <p:nvPr/>
          </p:nvPicPr>
          <p:blipFill>
            <a:blip r:embed="rId4"/>
            <a:srcRect/>
            <a:stretch>
              <a:fillRect/>
            </a:stretch>
          </p:blipFill>
          <p:spPr>
            <a:xfrm>
              <a:off x="5537289" y="670826"/>
              <a:ext cx="790310" cy="842792"/>
            </a:xfrm>
            <a:prstGeom prst="rect">
              <a:avLst/>
            </a:prstGeom>
          </p:spPr>
        </p:pic>
      </p:grpSp>
      <p:graphicFrame>
        <p:nvGraphicFramePr>
          <p:cNvPr id="11" name="Table 8">
            <a:extLst>
              <a:ext uri="{FF2B5EF4-FFF2-40B4-BE49-F238E27FC236}">
                <a16:creationId xmlns:a16="http://schemas.microsoft.com/office/drawing/2014/main" id="{F71FFC20-2F7C-4E34-A064-077B2033311F}"/>
              </a:ext>
            </a:extLst>
          </p:cNvPr>
          <p:cNvGraphicFramePr>
            <a:graphicFrameLocks noGrp="1"/>
          </p:cNvGraphicFramePr>
          <p:nvPr>
            <p:extLst>
              <p:ext uri="{D42A27DB-BD31-4B8C-83A1-F6EECF244321}">
                <p14:modId xmlns:p14="http://schemas.microsoft.com/office/powerpoint/2010/main" val="4075874590"/>
              </p:ext>
            </p:extLst>
          </p:nvPr>
        </p:nvGraphicFramePr>
        <p:xfrm>
          <a:off x="301841" y="5440051"/>
          <a:ext cx="11051960" cy="860348"/>
        </p:xfrm>
        <a:graphic>
          <a:graphicData uri="http://schemas.openxmlformats.org/drawingml/2006/table">
            <a:tbl>
              <a:tblPr firstRow="1" bandRow="1">
                <a:tableStyleId>{5C22544A-7EE6-4342-B048-85BDC9FD1C3A}</a:tableStyleId>
              </a:tblPr>
              <a:tblGrid>
                <a:gridCol w="5805996">
                  <a:extLst>
                    <a:ext uri="{9D8B030D-6E8A-4147-A177-3AD203B41FA5}">
                      <a16:colId xmlns:a16="http://schemas.microsoft.com/office/drawing/2014/main" val="2069415164"/>
                    </a:ext>
                  </a:extLst>
                </a:gridCol>
                <a:gridCol w="2760955">
                  <a:extLst>
                    <a:ext uri="{9D8B030D-6E8A-4147-A177-3AD203B41FA5}">
                      <a16:colId xmlns:a16="http://schemas.microsoft.com/office/drawing/2014/main" val="3556401742"/>
                    </a:ext>
                  </a:extLst>
                </a:gridCol>
                <a:gridCol w="2485009">
                  <a:extLst>
                    <a:ext uri="{9D8B030D-6E8A-4147-A177-3AD203B41FA5}">
                      <a16:colId xmlns:a16="http://schemas.microsoft.com/office/drawing/2014/main" val="1482773200"/>
                    </a:ext>
                  </a:extLst>
                </a:gridCol>
              </a:tblGrid>
              <a:tr h="430174">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837875277"/>
                  </a:ext>
                </a:extLst>
              </a:tr>
              <a:tr h="430174">
                <a:tc>
                  <a:txBody>
                    <a:bodyPr/>
                    <a:lstStyle/>
                    <a:p>
                      <a:r>
                        <a:rPr lang="en-US" sz="2200" dirty="0"/>
                        <a:t>Percentage doing muscle strengthening exercises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642766876"/>
                  </a:ext>
                </a:extLst>
              </a:tr>
            </a:tbl>
          </a:graphicData>
        </a:graphic>
      </p:graphicFrame>
      <p:pic>
        <p:nvPicPr>
          <p:cNvPr id="5" name="Picture 4">
            <a:extLst>
              <a:ext uri="{FF2B5EF4-FFF2-40B4-BE49-F238E27FC236}">
                <a16:creationId xmlns:a16="http://schemas.microsoft.com/office/drawing/2014/main" id="{A05836D3-9489-4955-A7A7-42781A04F36E}"/>
              </a:ext>
            </a:extLst>
          </p:cNvPr>
          <p:cNvPicPr>
            <a:picLocks noChangeAspect="1"/>
          </p:cNvPicPr>
          <p:nvPr/>
        </p:nvPicPr>
        <p:blipFill>
          <a:blip r:embed="rId5"/>
          <a:stretch>
            <a:fillRect/>
          </a:stretch>
        </p:blipFill>
        <p:spPr>
          <a:xfrm>
            <a:off x="7132622" y="2054040"/>
            <a:ext cx="3143250" cy="3057525"/>
          </a:xfrm>
          <a:prstGeom prst="rect">
            <a:avLst/>
          </a:prstGeom>
        </p:spPr>
      </p:pic>
      <p:pic>
        <p:nvPicPr>
          <p:cNvPr id="6" name="Picture 5">
            <a:extLst>
              <a:ext uri="{FF2B5EF4-FFF2-40B4-BE49-F238E27FC236}">
                <a16:creationId xmlns:a16="http://schemas.microsoft.com/office/drawing/2014/main" id="{F974E786-EB68-4A35-AD31-0CE7A1C3EB4C}"/>
              </a:ext>
            </a:extLst>
          </p:cNvPr>
          <p:cNvPicPr>
            <a:picLocks noChangeAspect="1"/>
          </p:cNvPicPr>
          <p:nvPr/>
        </p:nvPicPr>
        <p:blipFill>
          <a:blip r:embed="rId6"/>
          <a:stretch>
            <a:fillRect/>
          </a:stretch>
        </p:blipFill>
        <p:spPr>
          <a:xfrm>
            <a:off x="9874330" y="1496357"/>
            <a:ext cx="1597685" cy="1306883"/>
          </a:xfrm>
          <a:prstGeom prst="rect">
            <a:avLst/>
          </a:prstGeom>
        </p:spPr>
      </p:pic>
      <p:sp>
        <p:nvSpPr>
          <p:cNvPr id="7" name="TextBox 6">
            <a:extLst>
              <a:ext uri="{FF2B5EF4-FFF2-40B4-BE49-F238E27FC236}">
                <a16:creationId xmlns:a16="http://schemas.microsoft.com/office/drawing/2014/main" id="{7BBE3A75-9131-4979-A6BC-53B1BF557DBB}"/>
              </a:ext>
            </a:extLst>
          </p:cNvPr>
          <p:cNvSpPr txBox="1"/>
          <p:nvPr/>
        </p:nvSpPr>
        <p:spPr>
          <a:xfrm>
            <a:off x="956416" y="2803241"/>
            <a:ext cx="4452891" cy="2308324"/>
          </a:xfrm>
          <a:prstGeom prst="rect">
            <a:avLst/>
          </a:prstGeom>
          <a:noFill/>
        </p:spPr>
        <p:txBody>
          <a:bodyPr wrap="square" rtlCol="0">
            <a:spAutoFit/>
          </a:bodyPr>
          <a:lstStyle/>
          <a:p>
            <a:pPr lvl="0"/>
            <a:r>
              <a:rPr lang="en-US" dirty="0">
                <a:solidFill>
                  <a:srgbClr val="FF0000"/>
                </a:solidFill>
              </a:rPr>
              <a:t>Insert screenshot from </a:t>
            </a:r>
          </a:p>
          <a:p>
            <a:pPr lvl="0"/>
            <a:r>
              <a:rPr lang="en-US" dirty="0">
                <a:solidFill>
                  <a:srgbClr val="FF0000"/>
                </a:solidFill>
              </a:rPr>
              <a:t>report that looks </a:t>
            </a:r>
          </a:p>
          <a:p>
            <a:pPr lvl="0"/>
            <a:r>
              <a:rPr lang="en-US" dirty="0">
                <a:solidFill>
                  <a:srgbClr val="FF0000"/>
                </a:solidFill>
              </a:rPr>
              <a:t>similar to this graph, as</a:t>
            </a:r>
          </a:p>
          <a:p>
            <a:pPr lvl="0"/>
            <a:r>
              <a:rPr lang="en-US" dirty="0">
                <a:solidFill>
                  <a:srgbClr val="FF0000"/>
                </a:solidFill>
              </a:rPr>
              <a:t>shown on page 40/41 of site report.</a:t>
            </a:r>
          </a:p>
          <a:p>
            <a:pPr lvl="0"/>
            <a:r>
              <a:rPr lang="en-US" dirty="0">
                <a:solidFill>
                  <a:srgbClr val="FF0000"/>
                </a:solidFill>
              </a:rPr>
              <a:t>Delete this example picture and this red text before presenting.</a:t>
            </a:r>
          </a:p>
          <a:p>
            <a:pPr lvl="0"/>
            <a:r>
              <a:rPr lang="en-US" dirty="0">
                <a:solidFill>
                  <a:srgbClr val="FF0000"/>
                </a:solidFill>
              </a:rPr>
              <a:t>Do not delete legend. </a:t>
            </a:r>
          </a:p>
          <a:p>
            <a:endParaRPr lang="en-AU" dirty="0"/>
          </a:p>
        </p:txBody>
      </p:sp>
      <p:sp>
        <p:nvSpPr>
          <p:cNvPr id="13" name="TextBox 12">
            <a:extLst>
              <a:ext uri="{FF2B5EF4-FFF2-40B4-BE49-F238E27FC236}">
                <a16:creationId xmlns:a16="http://schemas.microsoft.com/office/drawing/2014/main" id="{2886BC61-BE80-47CB-89C6-CC39A33EAF8D}"/>
              </a:ext>
            </a:extLst>
          </p:cNvPr>
          <p:cNvSpPr txBox="1"/>
          <p:nvPr/>
        </p:nvSpPr>
        <p:spPr>
          <a:xfrm rot="20583968">
            <a:off x="7148208" y="3082144"/>
            <a:ext cx="3209449" cy="584775"/>
          </a:xfrm>
          <a:prstGeom prst="rect">
            <a:avLst/>
          </a:prstGeom>
          <a:noFill/>
        </p:spPr>
        <p:txBody>
          <a:bodyPr wrap="square" rtlCol="0">
            <a:spAutoFit/>
          </a:bodyPr>
          <a:lstStyle/>
          <a:p>
            <a:r>
              <a:rPr lang="en-AU" sz="3200" dirty="0">
                <a:solidFill>
                  <a:srgbClr val="FF0000"/>
                </a:solidFill>
              </a:rPr>
              <a:t>EXAMPLE ONLY </a:t>
            </a:r>
          </a:p>
        </p:txBody>
      </p:sp>
    </p:spTree>
    <p:extLst>
      <p:ext uri="{BB962C8B-B14F-4D97-AF65-F5344CB8AC3E}">
        <p14:creationId xmlns:p14="http://schemas.microsoft.com/office/powerpoint/2010/main" val="2849766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EBA5A3-14C6-4EF8-86B0-A2298FA84BAB}"/>
              </a:ext>
            </a:extLst>
          </p:cNvPr>
          <p:cNvPicPr>
            <a:picLocks noChangeAspect="1"/>
          </p:cNvPicPr>
          <p:nvPr/>
        </p:nvPicPr>
        <p:blipFill>
          <a:blip r:embed="rId2"/>
          <a:stretch>
            <a:fillRect/>
          </a:stretch>
        </p:blipFill>
        <p:spPr>
          <a:xfrm>
            <a:off x="6275059" y="2175029"/>
            <a:ext cx="4870069" cy="3359551"/>
          </a:xfrm>
          <a:prstGeom prst="rect">
            <a:avLst/>
          </a:prstGeom>
        </p:spPr>
      </p:pic>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2134932"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655147" y="1783827"/>
            <a:ext cx="10724225" cy="976543"/>
          </a:xfrm>
        </p:spPr>
        <p:txBody>
          <a:bodyPr>
            <a:normAutofit fontScale="25000" lnSpcReduction="20000"/>
          </a:bodyPr>
          <a:lstStyle/>
          <a:p>
            <a:pPr marL="0" indent="0">
              <a:buNone/>
            </a:pPr>
            <a:r>
              <a:rPr lang="en-US" sz="12800" dirty="0">
                <a:solidFill>
                  <a:schemeClr val="accent1">
                    <a:lumMod val="75000"/>
                  </a:schemeClr>
                </a:solidFill>
              </a:rPr>
              <a:t>Factors contributing to diet/nutrition management</a:t>
            </a:r>
          </a:p>
          <a:p>
            <a:pPr marL="0" indent="0">
              <a:buNone/>
            </a:pPr>
            <a:endParaRPr lang="en-US" sz="3900" dirty="0">
              <a:solidFill>
                <a:schemeClr val="accent1">
                  <a:lumMod val="75000"/>
                </a:schemeClr>
              </a:solidFill>
            </a:endParaRPr>
          </a:p>
          <a:p>
            <a:pPr marL="0" indent="0">
              <a:buNone/>
            </a:pPr>
            <a:endParaRPr lang="en-US" sz="3900" dirty="0">
              <a:solidFill>
                <a:schemeClr val="accent1">
                  <a:lumMod val="75000"/>
                </a:schemeClr>
              </a:solidFill>
            </a:endParaRPr>
          </a:p>
          <a:p>
            <a:pPr marL="0" indent="0">
              <a:buNone/>
            </a:pPr>
            <a:r>
              <a:rPr lang="en-US" dirty="0"/>
              <a:t>       </a:t>
            </a: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759459" y="728273"/>
            <a:ext cx="10515600" cy="707886"/>
          </a:xfrm>
          <a:prstGeom prst="rect">
            <a:avLst/>
          </a:prstGeom>
          <a:noFill/>
        </p:spPr>
        <p:txBody>
          <a:bodyPr wrap="square" rtlCol="0">
            <a:spAutoFit/>
          </a:bodyPr>
          <a:lstStyle/>
          <a:p>
            <a:r>
              <a:rPr lang="en-US" sz="4000" b="1" dirty="0">
                <a:solidFill>
                  <a:schemeClr val="accent1">
                    <a:lumMod val="75000"/>
                  </a:schemeClr>
                </a:solidFill>
              </a:rPr>
              <a:t>Lifestyle – Type 2</a:t>
            </a:r>
          </a:p>
        </p:txBody>
      </p:sp>
      <p:grpSp>
        <p:nvGrpSpPr>
          <p:cNvPr id="15" name="Group 14">
            <a:extLst>
              <a:ext uri="{FF2B5EF4-FFF2-40B4-BE49-F238E27FC236}">
                <a16:creationId xmlns:a16="http://schemas.microsoft.com/office/drawing/2014/main" id="{4AE5D22E-33F8-42F3-80CA-6C0B7BEC3881}"/>
              </a:ext>
            </a:extLst>
          </p:cNvPr>
          <p:cNvGrpSpPr/>
          <p:nvPr/>
        </p:nvGrpSpPr>
        <p:grpSpPr>
          <a:xfrm>
            <a:off x="4724185" y="586752"/>
            <a:ext cx="1550874" cy="849407"/>
            <a:chOff x="4724185" y="586752"/>
            <a:chExt cx="1550874" cy="849407"/>
          </a:xfrm>
        </p:grpSpPr>
        <p:pic>
          <p:nvPicPr>
            <p:cNvPr id="9" name="Picture 2">
              <a:extLst>
                <a:ext uri="{FF2B5EF4-FFF2-40B4-BE49-F238E27FC236}">
                  <a16:creationId xmlns:a16="http://schemas.microsoft.com/office/drawing/2014/main" id="{9A08AED4-4070-4932-90BE-B729D0CD274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24185" y="673875"/>
              <a:ext cx="813103" cy="762284"/>
            </a:xfrm>
            <a:prstGeom prst="rect">
              <a:avLst/>
            </a:prstGeom>
          </p:spPr>
        </p:pic>
        <p:pic>
          <p:nvPicPr>
            <p:cNvPr id="10" name="Picture 3">
              <a:extLst>
                <a:ext uri="{FF2B5EF4-FFF2-40B4-BE49-F238E27FC236}">
                  <a16:creationId xmlns:a16="http://schemas.microsoft.com/office/drawing/2014/main" id="{7358BE15-D2A3-4638-A112-291BA1914E2A}"/>
                </a:ext>
              </a:extLst>
            </p:cNvPr>
            <p:cNvPicPr>
              <a:picLocks noChangeAspect="1"/>
            </p:cNvPicPr>
            <p:nvPr/>
          </p:nvPicPr>
          <p:blipFill>
            <a:blip r:embed="rId5"/>
            <a:srcRect/>
            <a:stretch>
              <a:fillRect/>
            </a:stretch>
          </p:blipFill>
          <p:spPr>
            <a:xfrm>
              <a:off x="5537289" y="586752"/>
              <a:ext cx="737770" cy="849407"/>
            </a:xfrm>
            <a:prstGeom prst="rect">
              <a:avLst/>
            </a:prstGeom>
          </p:spPr>
        </p:pic>
      </p:grpSp>
      <p:sp>
        <p:nvSpPr>
          <p:cNvPr id="12" name="TextBox 11">
            <a:extLst>
              <a:ext uri="{FF2B5EF4-FFF2-40B4-BE49-F238E27FC236}">
                <a16:creationId xmlns:a16="http://schemas.microsoft.com/office/drawing/2014/main" id="{40143412-2B93-467B-B14E-541686E9F177}"/>
              </a:ext>
            </a:extLst>
          </p:cNvPr>
          <p:cNvSpPr txBox="1"/>
          <p:nvPr/>
        </p:nvSpPr>
        <p:spPr>
          <a:xfrm>
            <a:off x="1149104" y="2607958"/>
            <a:ext cx="3068320" cy="2862322"/>
          </a:xfrm>
          <a:prstGeom prst="rect">
            <a:avLst/>
          </a:prstGeom>
          <a:noFill/>
        </p:spPr>
        <p:txBody>
          <a:bodyPr wrap="square" rtlCol="0">
            <a:spAutoFit/>
          </a:bodyPr>
          <a:lstStyle/>
          <a:p>
            <a:r>
              <a:rPr lang="en-US" dirty="0">
                <a:solidFill>
                  <a:srgbClr val="FF0000"/>
                </a:solidFill>
              </a:rPr>
              <a:t>Insert screenshot from </a:t>
            </a:r>
          </a:p>
          <a:p>
            <a:r>
              <a:rPr lang="en-US" dirty="0">
                <a:solidFill>
                  <a:srgbClr val="FF0000"/>
                </a:solidFill>
              </a:rPr>
              <a:t>report that looks </a:t>
            </a:r>
          </a:p>
          <a:p>
            <a:r>
              <a:rPr lang="en-US" dirty="0">
                <a:solidFill>
                  <a:srgbClr val="FF0000"/>
                </a:solidFill>
              </a:rPr>
              <a:t>similar to this graph, as</a:t>
            </a:r>
          </a:p>
          <a:p>
            <a:r>
              <a:rPr lang="en-US" dirty="0">
                <a:solidFill>
                  <a:srgbClr val="FF0000"/>
                </a:solidFill>
              </a:rPr>
              <a:t>shown on page 40/41 of site report.</a:t>
            </a:r>
          </a:p>
          <a:p>
            <a:r>
              <a:rPr lang="en-US" dirty="0">
                <a:solidFill>
                  <a:srgbClr val="FF0000"/>
                </a:solidFill>
              </a:rPr>
              <a:t>Delete this example picture and this red text before presenting.</a:t>
            </a:r>
          </a:p>
          <a:p>
            <a:r>
              <a:rPr lang="en-US" dirty="0">
                <a:solidFill>
                  <a:srgbClr val="FF0000"/>
                </a:solidFill>
              </a:rPr>
              <a:t>Do not delete legend. </a:t>
            </a:r>
          </a:p>
          <a:p>
            <a:endParaRPr lang="en-AU" dirty="0"/>
          </a:p>
        </p:txBody>
      </p:sp>
      <p:sp>
        <p:nvSpPr>
          <p:cNvPr id="5" name="TextBox 4">
            <a:extLst>
              <a:ext uri="{FF2B5EF4-FFF2-40B4-BE49-F238E27FC236}">
                <a16:creationId xmlns:a16="http://schemas.microsoft.com/office/drawing/2014/main" id="{2E85A812-E0D9-45AB-82D7-9E389CFC326B}"/>
              </a:ext>
            </a:extLst>
          </p:cNvPr>
          <p:cNvSpPr txBox="1"/>
          <p:nvPr/>
        </p:nvSpPr>
        <p:spPr>
          <a:xfrm rot="20115249">
            <a:off x="7610918" y="3264401"/>
            <a:ext cx="3251200" cy="523220"/>
          </a:xfrm>
          <a:prstGeom prst="rect">
            <a:avLst/>
          </a:prstGeom>
          <a:noFill/>
        </p:spPr>
        <p:txBody>
          <a:bodyPr wrap="square" rtlCol="0">
            <a:spAutoFit/>
          </a:bodyPr>
          <a:lstStyle/>
          <a:p>
            <a:r>
              <a:rPr lang="en-GB" sz="2800" dirty="0">
                <a:solidFill>
                  <a:srgbClr val="FF0000"/>
                </a:solidFill>
              </a:rPr>
              <a:t>EXAMPLE ONLY</a:t>
            </a:r>
          </a:p>
        </p:txBody>
      </p:sp>
      <p:pic>
        <p:nvPicPr>
          <p:cNvPr id="11" name="Picture 10">
            <a:extLst>
              <a:ext uri="{FF2B5EF4-FFF2-40B4-BE49-F238E27FC236}">
                <a16:creationId xmlns:a16="http://schemas.microsoft.com/office/drawing/2014/main" id="{711A81DE-04F6-4F40-A40B-C28F08D1101E}"/>
              </a:ext>
            </a:extLst>
          </p:cNvPr>
          <p:cNvPicPr>
            <a:picLocks noChangeAspect="1"/>
          </p:cNvPicPr>
          <p:nvPr/>
        </p:nvPicPr>
        <p:blipFill>
          <a:blip r:embed="rId6"/>
          <a:stretch>
            <a:fillRect/>
          </a:stretch>
        </p:blipFill>
        <p:spPr>
          <a:xfrm>
            <a:off x="6796965" y="5545677"/>
            <a:ext cx="4191000" cy="790575"/>
          </a:xfrm>
          <a:prstGeom prst="rect">
            <a:avLst/>
          </a:prstGeom>
        </p:spPr>
      </p:pic>
    </p:spTree>
    <p:extLst>
      <p:ext uri="{BB962C8B-B14F-4D97-AF65-F5344CB8AC3E}">
        <p14:creationId xmlns:p14="http://schemas.microsoft.com/office/powerpoint/2010/main" val="13149132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2222855"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838200" y="1858726"/>
            <a:ext cx="4689325" cy="1204644"/>
          </a:xfrm>
        </p:spPr>
        <p:txBody>
          <a:bodyPr>
            <a:normAutofit/>
          </a:bodyPr>
          <a:lstStyle/>
          <a:p>
            <a:pPr marL="0" indent="0">
              <a:buNone/>
            </a:pPr>
            <a:r>
              <a:rPr lang="en-US" sz="4000" dirty="0">
                <a:solidFill>
                  <a:schemeClr val="accent1">
                    <a:lumMod val="75000"/>
                  </a:schemeClr>
                </a:solidFill>
              </a:rPr>
              <a:t>Physical activity </a:t>
            </a:r>
            <a:r>
              <a:rPr lang="en-US" sz="1800" dirty="0"/>
              <a:t>Recommended: ≥ 150 mins/week    </a:t>
            </a:r>
            <a:endParaRPr lang="en-US" sz="4000" dirty="0"/>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2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a:p>
            <a:pPr marL="0" indent="0">
              <a:buNone/>
            </a:pPr>
            <a:endParaRPr lang="en-US" sz="40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07886"/>
          </a:xfrm>
          <a:prstGeom prst="rect">
            <a:avLst/>
          </a:prstGeom>
          <a:noFill/>
        </p:spPr>
        <p:txBody>
          <a:bodyPr wrap="square" rtlCol="0">
            <a:spAutoFit/>
          </a:bodyPr>
          <a:lstStyle/>
          <a:p>
            <a:r>
              <a:rPr lang="en-US" sz="4000" b="1" dirty="0">
                <a:solidFill>
                  <a:schemeClr val="accent1">
                    <a:lumMod val="75000"/>
                  </a:schemeClr>
                </a:solidFill>
              </a:rPr>
              <a:t>Lifestyle – Type 2</a:t>
            </a:r>
          </a:p>
        </p:txBody>
      </p:sp>
      <p:grpSp>
        <p:nvGrpSpPr>
          <p:cNvPr id="8" name="Group 7">
            <a:extLst>
              <a:ext uri="{FF2B5EF4-FFF2-40B4-BE49-F238E27FC236}">
                <a16:creationId xmlns:a16="http://schemas.microsoft.com/office/drawing/2014/main" id="{C529C248-BD6A-40C8-8FB7-C83A400CE941}"/>
              </a:ext>
            </a:extLst>
          </p:cNvPr>
          <p:cNvGrpSpPr/>
          <p:nvPr/>
        </p:nvGrpSpPr>
        <p:grpSpPr>
          <a:xfrm>
            <a:off x="4618992" y="687448"/>
            <a:ext cx="1580629" cy="842792"/>
            <a:chOff x="4746970" y="670826"/>
            <a:chExt cx="1580629" cy="842792"/>
          </a:xfrm>
        </p:grpSpPr>
        <p:pic>
          <p:nvPicPr>
            <p:cNvPr id="9" name="Picture 2">
              <a:extLst>
                <a:ext uri="{FF2B5EF4-FFF2-40B4-BE49-F238E27FC236}">
                  <a16:creationId xmlns:a16="http://schemas.microsoft.com/office/drawing/2014/main" id="{9A08AED4-4070-4932-90BE-B729D0CD274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746970" y="734403"/>
              <a:ext cx="812751" cy="761954"/>
            </a:xfrm>
            <a:prstGeom prst="rect">
              <a:avLst/>
            </a:prstGeom>
          </p:spPr>
        </p:pic>
        <p:pic>
          <p:nvPicPr>
            <p:cNvPr id="10" name="Picture 3">
              <a:extLst>
                <a:ext uri="{FF2B5EF4-FFF2-40B4-BE49-F238E27FC236}">
                  <a16:creationId xmlns:a16="http://schemas.microsoft.com/office/drawing/2014/main" id="{7358BE15-D2A3-4638-A112-291BA1914E2A}"/>
                </a:ext>
              </a:extLst>
            </p:cNvPr>
            <p:cNvPicPr>
              <a:picLocks noChangeAspect="1"/>
            </p:cNvPicPr>
            <p:nvPr/>
          </p:nvPicPr>
          <p:blipFill>
            <a:blip r:embed="rId4"/>
            <a:srcRect/>
            <a:stretch>
              <a:fillRect/>
            </a:stretch>
          </p:blipFill>
          <p:spPr>
            <a:xfrm>
              <a:off x="5537289" y="670826"/>
              <a:ext cx="790310" cy="842792"/>
            </a:xfrm>
            <a:prstGeom prst="rect">
              <a:avLst/>
            </a:prstGeom>
          </p:spPr>
        </p:pic>
      </p:grpSp>
      <p:graphicFrame>
        <p:nvGraphicFramePr>
          <p:cNvPr id="11" name="Table 8">
            <a:extLst>
              <a:ext uri="{FF2B5EF4-FFF2-40B4-BE49-F238E27FC236}">
                <a16:creationId xmlns:a16="http://schemas.microsoft.com/office/drawing/2014/main" id="{F71FFC20-2F7C-4E34-A064-077B2033311F}"/>
              </a:ext>
            </a:extLst>
          </p:cNvPr>
          <p:cNvGraphicFramePr>
            <a:graphicFrameLocks noGrp="1"/>
          </p:cNvGraphicFramePr>
          <p:nvPr/>
        </p:nvGraphicFramePr>
        <p:xfrm>
          <a:off x="301841" y="5440051"/>
          <a:ext cx="11051960" cy="860348"/>
        </p:xfrm>
        <a:graphic>
          <a:graphicData uri="http://schemas.openxmlformats.org/drawingml/2006/table">
            <a:tbl>
              <a:tblPr firstRow="1" bandRow="1">
                <a:tableStyleId>{5C22544A-7EE6-4342-B048-85BDC9FD1C3A}</a:tableStyleId>
              </a:tblPr>
              <a:tblGrid>
                <a:gridCol w="5805996">
                  <a:extLst>
                    <a:ext uri="{9D8B030D-6E8A-4147-A177-3AD203B41FA5}">
                      <a16:colId xmlns:a16="http://schemas.microsoft.com/office/drawing/2014/main" val="2069415164"/>
                    </a:ext>
                  </a:extLst>
                </a:gridCol>
                <a:gridCol w="2760955">
                  <a:extLst>
                    <a:ext uri="{9D8B030D-6E8A-4147-A177-3AD203B41FA5}">
                      <a16:colId xmlns:a16="http://schemas.microsoft.com/office/drawing/2014/main" val="3556401742"/>
                    </a:ext>
                  </a:extLst>
                </a:gridCol>
                <a:gridCol w="2485009">
                  <a:extLst>
                    <a:ext uri="{9D8B030D-6E8A-4147-A177-3AD203B41FA5}">
                      <a16:colId xmlns:a16="http://schemas.microsoft.com/office/drawing/2014/main" val="1482773200"/>
                    </a:ext>
                  </a:extLst>
                </a:gridCol>
              </a:tblGrid>
              <a:tr h="430174">
                <a:tc>
                  <a:txBody>
                    <a:bodyPr/>
                    <a:lstStyle/>
                    <a:p>
                      <a:endParaRPr lang="en-US" sz="2200" dirty="0"/>
                    </a:p>
                  </a:txBody>
                  <a:tcPr>
                    <a:solidFill>
                      <a:schemeClr val="bg1"/>
                    </a:solidFill>
                  </a:tcPr>
                </a:tc>
                <a:tc>
                  <a:txBody>
                    <a:bodyPr/>
                    <a:lstStyle/>
                    <a:p>
                      <a:pPr algn="ctr"/>
                      <a:r>
                        <a:rPr lang="en-US" sz="2200" dirty="0"/>
                        <a:t>Our site</a:t>
                      </a:r>
                    </a:p>
                  </a:txBody>
                  <a:tcPr/>
                </a:tc>
                <a:tc>
                  <a:txBody>
                    <a:bodyPr/>
                    <a:lstStyle/>
                    <a:p>
                      <a:pPr algn="ctr"/>
                      <a:r>
                        <a:rPr lang="en-US" sz="2200" dirty="0"/>
                        <a:t>Other similar sites</a:t>
                      </a:r>
                    </a:p>
                  </a:txBody>
                  <a:tcPr/>
                </a:tc>
                <a:extLst>
                  <a:ext uri="{0D108BD9-81ED-4DB2-BD59-A6C34878D82A}">
                    <a16:rowId xmlns:a16="http://schemas.microsoft.com/office/drawing/2014/main" val="837875277"/>
                  </a:ext>
                </a:extLst>
              </a:tr>
              <a:tr h="430174">
                <a:tc>
                  <a:txBody>
                    <a:bodyPr/>
                    <a:lstStyle/>
                    <a:p>
                      <a:r>
                        <a:rPr lang="en-US" sz="2200" dirty="0"/>
                        <a:t>Percentage doing muscle strengthening exercises</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642766876"/>
                  </a:ext>
                </a:extLst>
              </a:tr>
            </a:tbl>
          </a:graphicData>
        </a:graphic>
      </p:graphicFrame>
      <p:pic>
        <p:nvPicPr>
          <p:cNvPr id="5" name="Picture 4">
            <a:extLst>
              <a:ext uri="{FF2B5EF4-FFF2-40B4-BE49-F238E27FC236}">
                <a16:creationId xmlns:a16="http://schemas.microsoft.com/office/drawing/2014/main" id="{A05836D3-9489-4955-A7A7-42781A04F36E}"/>
              </a:ext>
            </a:extLst>
          </p:cNvPr>
          <p:cNvPicPr>
            <a:picLocks noChangeAspect="1"/>
          </p:cNvPicPr>
          <p:nvPr/>
        </p:nvPicPr>
        <p:blipFill>
          <a:blip r:embed="rId5"/>
          <a:stretch>
            <a:fillRect/>
          </a:stretch>
        </p:blipFill>
        <p:spPr>
          <a:xfrm>
            <a:off x="6880707" y="2054040"/>
            <a:ext cx="3143250" cy="3057525"/>
          </a:xfrm>
          <a:prstGeom prst="rect">
            <a:avLst/>
          </a:prstGeom>
        </p:spPr>
      </p:pic>
      <p:pic>
        <p:nvPicPr>
          <p:cNvPr id="6" name="Picture 5">
            <a:extLst>
              <a:ext uri="{FF2B5EF4-FFF2-40B4-BE49-F238E27FC236}">
                <a16:creationId xmlns:a16="http://schemas.microsoft.com/office/drawing/2014/main" id="{F974E786-EB68-4A35-AD31-0CE7A1C3EB4C}"/>
              </a:ext>
            </a:extLst>
          </p:cNvPr>
          <p:cNvPicPr>
            <a:picLocks noChangeAspect="1"/>
          </p:cNvPicPr>
          <p:nvPr/>
        </p:nvPicPr>
        <p:blipFill>
          <a:blip r:embed="rId6"/>
          <a:stretch>
            <a:fillRect/>
          </a:stretch>
        </p:blipFill>
        <p:spPr>
          <a:xfrm>
            <a:off x="9874330" y="1496357"/>
            <a:ext cx="1597685" cy="1306883"/>
          </a:xfrm>
          <a:prstGeom prst="rect">
            <a:avLst/>
          </a:prstGeom>
        </p:spPr>
      </p:pic>
      <p:sp>
        <p:nvSpPr>
          <p:cNvPr id="7" name="TextBox 6">
            <a:extLst>
              <a:ext uri="{FF2B5EF4-FFF2-40B4-BE49-F238E27FC236}">
                <a16:creationId xmlns:a16="http://schemas.microsoft.com/office/drawing/2014/main" id="{7BBE3A75-9131-4979-A6BC-53B1BF557DBB}"/>
              </a:ext>
            </a:extLst>
          </p:cNvPr>
          <p:cNvSpPr txBox="1"/>
          <p:nvPr/>
        </p:nvSpPr>
        <p:spPr>
          <a:xfrm>
            <a:off x="956416" y="2803241"/>
            <a:ext cx="4452891" cy="2308324"/>
          </a:xfrm>
          <a:prstGeom prst="rect">
            <a:avLst/>
          </a:prstGeom>
          <a:noFill/>
        </p:spPr>
        <p:txBody>
          <a:bodyPr wrap="square" rtlCol="0">
            <a:spAutoFit/>
          </a:bodyPr>
          <a:lstStyle/>
          <a:p>
            <a:pPr lvl="0"/>
            <a:r>
              <a:rPr lang="en-US" dirty="0">
                <a:solidFill>
                  <a:srgbClr val="FF0000"/>
                </a:solidFill>
              </a:rPr>
              <a:t>Insert screenshot from </a:t>
            </a:r>
          </a:p>
          <a:p>
            <a:pPr lvl="0"/>
            <a:r>
              <a:rPr lang="en-US" dirty="0">
                <a:solidFill>
                  <a:srgbClr val="FF0000"/>
                </a:solidFill>
              </a:rPr>
              <a:t>report that looks </a:t>
            </a:r>
          </a:p>
          <a:p>
            <a:pPr lvl="0"/>
            <a:r>
              <a:rPr lang="en-US" dirty="0">
                <a:solidFill>
                  <a:srgbClr val="FF0000"/>
                </a:solidFill>
              </a:rPr>
              <a:t>similar to this graph, as</a:t>
            </a:r>
          </a:p>
          <a:p>
            <a:pPr lvl="0"/>
            <a:r>
              <a:rPr lang="en-US" dirty="0">
                <a:solidFill>
                  <a:srgbClr val="FF0000"/>
                </a:solidFill>
              </a:rPr>
              <a:t>shown on page 40/41 of site report.</a:t>
            </a:r>
          </a:p>
          <a:p>
            <a:pPr lvl="0"/>
            <a:r>
              <a:rPr lang="en-US" dirty="0">
                <a:solidFill>
                  <a:srgbClr val="FF0000"/>
                </a:solidFill>
              </a:rPr>
              <a:t>Delete this example picture and this red text before presenting.</a:t>
            </a:r>
          </a:p>
          <a:p>
            <a:pPr lvl="0"/>
            <a:r>
              <a:rPr lang="en-US" dirty="0">
                <a:solidFill>
                  <a:srgbClr val="FF0000"/>
                </a:solidFill>
              </a:rPr>
              <a:t>Do not delete legend. </a:t>
            </a:r>
          </a:p>
          <a:p>
            <a:endParaRPr lang="en-AU" dirty="0"/>
          </a:p>
        </p:txBody>
      </p:sp>
      <p:sp>
        <p:nvSpPr>
          <p:cNvPr id="12" name="TextBox 11">
            <a:extLst>
              <a:ext uri="{FF2B5EF4-FFF2-40B4-BE49-F238E27FC236}">
                <a16:creationId xmlns:a16="http://schemas.microsoft.com/office/drawing/2014/main" id="{4E58B4C4-CDE9-4305-910E-3ED6782C82BB}"/>
              </a:ext>
            </a:extLst>
          </p:cNvPr>
          <p:cNvSpPr txBox="1"/>
          <p:nvPr/>
        </p:nvSpPr>
        <p:spPr>
          <a:xfrm rot="20431031">
            <a:off x="6875545" y="3011811"/>
            <a:ext cx="3586579" cy="584775"/>
          </a:xfrm>
          <a:prstGeom prst="rect">
            <a:avLst/>
          </a:prstGeom>
          <a:noFill/>
        </p:spPr>
        <p:txBody>
          <a:bodyPr wrap="square" rtlCol="0">
            <a:spAutoFit/>
          </a:bodyPr>
          <a:lstStyle/>
          <a:p>
            <a:r>
              <a:rPr lang="en-AU" sz="3200" dirty="0">
                <a:solidFill>
                  <a:srgbClr val="FF0000"/>
                </a:solidFill>
              </a:rPr>
              <a:t>EXAMPLE ONLY</a:t>
            </a:r>
          </a:p>
        </p:txBody>
      </p:sp>
    </p:spTree>
    <p:extLst>
      <p:ext uri="{BB962C8B-B14F-4D97-AF65-F5344CB8AC3E}">
        <p14:creationId xmlns:p14="http://schemas.microsoft.com/office/powerpoint/2010/main" val="4370774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1915124"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782515" y="2185209"/>
            <a:ext cx="10237177" cy="3985319"/>
          </a:xfrm>
        </p:spPr>
        <p:txBody>
          <a:bodyPr/>
          <a:lstStyle/>
          <a:p>
            <a:r>
              <a:rPr lang="en-US" dirty="0"/>
              <a:t>Overall impression of results?</a:t>
            </a:r>
          </a:p>
          <a:p>
            <a:pPr marL="0" indent="0">
              <a:buNone/>
            </a:pPr>
            <a:endParaRPr lang="en-US" dirty="0"/>
          </a:p>
          <a:p>
            <a:r>
              <a:rPr lang="en-US" dirty="0"/>
              <a:t>Room for improvement?</a:t>
            </a:r>
          </a:p>
          <a:p>
            <a:pPr marL="0" indent="0">
              <a:buNone/>
            </a:pPr>
            <a:endParaRPr lang="en-US" dirty="0"/>
          </a:p>
          <a:p>
            <a:r>
              <a:rPr lang="en-US" dirty="0"/>
              <a:t>Are these:</a:t>
            </a:r>
          </a:p>
          <a:p>
            <a:pPr marL="0" indent="0">
              <a:buNone/>
            </a:pPr>
            <a:r>
              <a:rPr lang="en-US" dirty="0"/>
              <a:t>   a) Process measures (e.g., missing blood test results)?</a:t>
            </a:r>
          </a:p>
          <a:p>
            <a:pPr marL="0" indent="0">
              <a:buNone/>
            </a:pPr>
            <a:r>
              <a:rPr lang="en-US" dirty="0"/>
              <a:t>   b) Clinical outcomes (e.g., HbA1c)?</a:t>
            </a:r>
          </a:p>
        </p:txBody>
      </p:sp>
      <p:sp>
        <p:nvSpPr>
          <p:cNvPr id="4" name="TextBox 3">
            <a:extLst>
              <a:ext uri="{FF2B5EF4-FFF2-40B4-BE49-F238E27FC236}">
                <a16:creationId xmlns:a16="http://schemas.microsoft.com/office/drawing/2014/main" id="{B02D1A3C-D12C-9844-8BFF-37684CC057FD}"/>
              </a:ext>
            </a:extLst>
          </p:cNvPr>
          <p:cNvSpPr txBox="1"/>
          <p:nvPr/>
        </p:nvSpPr>
        <p:spPr>
          <a:xfrm>
            <a:off x="509954" y="681037"/>
            <a:ext cx="10843846" cy="1077218"/>
          </a:xfrm>
          <a:prstGeom prst="rect">
            <a:avLst/>
          </a:prstGeom>
          <a:noFill/>
        </p:spPr>
        <p:txBody>
          <a:bodyPr wrap="square" rtlCol="0">
            <a:spAutoFit/>
          </a:bodyPr>
          <a:lstStyle/>
          <a:p>
            <a:r>
              <a:rPr lang="en-US" sz="4000" b="1" dirty="0">
                <a:solidFill>
                  <a:schemeClr val="accent1">
                    <a:lumMod val="75000"/>
                  </a:schemeClr>
                </a:solidFill>
              </a:rPr>
              <a:t>Discussion and Quality Improvement (QI) plan</a:t>
            </a:r>
          </a:p>
          <a:p>
            <a:r>
              <a:rPr lang="en-US" sz="2400" dirty="0">
                <a:solidFill>
                  <a:srgbClr val="FF0000"/>
                </a:solidFill>
              </a:rPr>
              <a:t>Edit as desired</a:t>
            </a:r>
          </a:p>
        </p:txBody>
      </p:sp>
    </p:spTree>
    <p:extLst>
      <p:ext uri="{BB962C8B-B14F-4D97-AF65-F5344CB8AC3E}">
        <p14:creationId xmlns:p14="http://schemas.microsoft.com/office/powerpoint/2010/main" val="10374757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1871163"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p:txBody>
          <a:bodyPr>
            <a:normAutofit fontScale="92500" lnSpcReduction="10000"/>
          </a:bodyPr>
          <a:lstStyle/>
          <a:p>
            <a:r>
              <a:rPr lang="en-US" b="1" dirty="0"/>
              <a:t>Develop a QI plan</a:t>
            </a:r>
          </a:p>
          <a:p>
            <a:pPr marL="0" indent="0">
              <a:buNone/>
            </a:pPr>
            <a:r>
              <a:rPr lang="en-US" b="1" dirty="0"/>
              <a:t>   </a:t>
            </a:r>
            <a:r>
              <a:rPr lang="en-US" dirty="0"/>
              <a:t>1. </a:t>
            </a:r>
            <a:r>
              <a:rPr lang="en-AU" dirty="0"/>
              <a:t>What is your overall goal for your centre?</a:t>
            </a:r>
          </a:p>
          <a:p>
            <a:pPr marL="0" indent="0">
              <a:buNone/>
            </a:pPr>
            <a:r>
              <a:rPr lang="en-AU" dirty="0"/>
              <a:t>   2. Assess your ADCQR data</a:t>
            </a:r>
          </a:p>
          <a:p>
            <a:pPr marL="0" indent="0">
              <a:buNone/>
            </a:pPr>
            <a:r>
              <a:rPr lang="en-AU" dirty="0"/>
              <a:t>   3. Decide on a QI project (based on areas for improvement)</a:t>
            </a:r>
          </a:p>
          <a:p>
            <a:pPr marL="0" indent="0">
              <a:buNone/>
            </a:pPr>
            <a:r>
              <a:rPr lang="en-AU" dirty="0"/>
              <a:t>   4. Plan your project</a:t>
            </a:r>
          </a:p>
          <a:p>
            <a:r>
              <a:rPr lang="en-AU" dirty="0"/>
              <a:t>Are you measuring a process outcome (e.g. the proportion of people tested for HbA1c), or a clinical measure (e.g. HbA1c level)?</a:t>
            </a:r>
          </a:p>
          <a:p>
            <a:r>
              <a:rPr lang="en-AU" dirty="0"/>
              <a:t>How will you measure this? </a:t>
            </a:r>
          </a:p>
          <a:p>
            <a:r>
              <a:rPr lang="en-AU" dirty="0"/>
              <a:t>Who needs to do what action to help enable the goal?</a:t>
            </a:r>
          </a:p>
          <a:p>
            <a:r>
              <a:rPr lang="en-AU" dirty="0"/>
              <a:t>What are your plans to review, test and refine your QI program? </a:t>
            </a:r>
          </a:p>
          <a:p>
            <a:pPr marL="0" indent="0">
              <a:buNone/>
            </a:pPr>
            <a:endParaRPr lang="en-US" b="1" dirty="0"/>
          </a:p>
          <a:p>
            <a:pPr marL="0" indent="0">
              <a:buNone/>
            </a:pPr>
            <a:endParaRPr lang="en-US" b="1" dirty="0"/>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07886"/>
          </a:xfrm>
          <a:prstGeom prst="rect">
            <a:avLst/>
          </a:prstGeom>
          <a:noFill/>
        </p:spPr>
        <p:txBody>
          <a:bodyPr wrap="square" rtlCol="0">
            <a:spAutoFit/>
          </a:bodyPr>
          <a:lstStyle/>
          <a:p>
            <a:r>
              <a:rPr lang="en-US" sz="4000" b="1" dirty="0">
                <a:solidFill>
                  <a:schemeClr val="accent1">
                    <a:lumMod val="75000"/>
                  </a:schemeClr>
                </a:solidFill>
              </a:rPr>
              <a:t>Discussion and Quality Improvement  (QI) plan</a:t>
            </a:r>
          </a:p>
        </p:txBody>
      </p:sp>
    </p:spTree>
    <p:extLst>
      <p:ext uri="{BB962C8B-B14F-4D97-AF65-F5344CB8AC3E}">
        <p14:creationId xmlns:p14="http://schemas.microsoft.com/office/powerpoint/2010/main" val="30318464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1932709"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a:xfrm>
            <a:off x="615462" y="1825625"/>
            <a:ext cx="10738338" cy="2500190"/>
          </a:xfrm>
        </p:spPr>
        <p:txBody>
          <a:bodyPr>
            <a:normAutofit/>
          </a:bodyPr>
          <a:lstStyle/>
          <a:p>
            <a:r>
              <a:rPr lang="en-US" sz="3200" dirty="0"/>
              <a:t>The ADCQR team thanks you for all your work in collecting this important clinical and benchmarking information.</a:t>
            </a:r>
          </a:p>
          <a:p>
            <a:r>
              <a:rPr lang="en-US" sz="3200" dirty="0"/>
              <a:t>We hope you find your site report and these slides helpful in understanding and sharing your data.</a:t>
            </a:r>
          </a:p>
          <a:p>
            <a:pPr marL="0" indent="0">
              <a:buNone/>
            </a:pPr>
            <a:endParaRPr lang="en-US" sz="3200" dirty="0">
              <a:solidFill>
                <a:schemeClr val="accent1">
                  <a:lumMod val="75000"/>
                </a:schemeClr>
              </a:solidFill>
            </a:endParaRPr>
          </a:p>
          <a:p>
            <a:pPr marL="0" indent="0">
              <a:buNone/>
            </a:pPr>
            <a:endParaRPr lang="en-US" sz="3200" dirty="0">
              <a:solidFill>
                <a:schemeClr val="accent1">
                  <a:lumMod val="75000"/>
                </a:schemeClr>
              </a:solidFill>
            </a:endParaRP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07886"/>
          </a:xfrm>
          <a:prstGeom prst="rect">
            <a:avLst/>
          </a:prstGeom>
          <a:noFill/>
        </p:spPr>
        <p:txBody>
          <a:bodyPr wrap="square" rtlCol="0">
            <a:spAutoFit/>
          </a:bodyPr>
          <a:lstStyle/>
          <a:p>
            <a:r>
              <a:rPr lang="en-US" sz="4000" b="1" dirty="0">
                <a:solidFill>
                  <a:schemeClr val="accent1">
                    <a:lumMod val="75000"/>
                  </a:schemeClr>
                </a:solidFill>
              </a:rPr>
              <a:t>Thank you!</a:t>
            </a:r>
          </a:p>
        </p:txBody>
      </p:sp>
      <p:pic>
        <p:nvPicPr>
          <p:cNvPr id="5" name="Picture 2" descr="Image result for school of public health and preventive medicine monash logo">
            <a:extLst>
              <a:ext uri="{FF2B5EF4-FFF2-40B4-BE49-F238E27FC236}">
                <a16:creationId xmlns:a16="http://schemas.microsoft.com/office/drawing/2014/main" id="{5B13555C-8CDC-7B43-9D32-88DCBE50333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69" t="20733" r="1759" b="38053"/>
          <a:stretch/>
        </p:blipFill>
        <p:spPr bwMode="auto">
          <a:xfrm>
            <a:off x="359735" y="5496060"/>
            <a:ext cx="2328530" cy="996815"/>
          </a:xfrm>
          <a:prstGeom prst="rect">
            <a:avLst/>
          </a:prstGeom>
          <a:noFill/>
        </p:spPr>
      </p:pic>
      <p:pic>
        <p:nvPicPr>
          <p:cNvPr id="6" name="Picture 5" descr="Logo, company name&#10;&#10;Description automatically generated">
            <a:extLst>
              <a:ext uri="{FF2B5EF4-FFF2-40B4-BE49-F238E27FC236}">
                <a16:creationId xmlns:a16="http://schemas.microsoft.com/office/drawing/2014/main" id="{4B9CD212-604C-894D-9285-65BBC01DACE7}"/>
              </a:ext>
            </a:extLst>
          </p:cNvPr>
          <p:cNvPicPr>
            <a:picLocks noChangeAspect="1"/>
          </p:cNvPicPr>
          <p:nvPr/>
        </p:nvPicPr>
        <p:blipFill>
          <a:blip r:embed="rId3"/>
          <a:stretch>
            <a:fillRect/>
          </a:stretch>
        </p:blipFill>
        <p:spPr>
          <a:xfrm>
            <a:off x="2866049" y="5410437"/>
            <a:ext cx="2449727" cy="1082438"/>
          </a:xfrm>
          <a:prstGeom prst="rect">
            <a:avLst/>
          </a:prstGeom>
        </p:spPr>
      </p:pic>
    </p:spTree>
    <p:extLst>
      <p:ext uri="{BB962C8B-B14F-4D97-AF65-F5344CB8AC3E}">
        <p14:creationId xmlns:p14="http://schemas.microsoft.com/office/powerpoint/2010/main" val="71177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1844786" cy="433388"/>
          </a:xfrm>
        </p:spPr>
        <p:txBody>
          <a:bodyPr>
            <a:normAutofit fontScale="90000"/>
          </a:bodyPr>
          <a:lstStyle/>
          <a:p>
            <a:r>
              <a:rPr lang="en-US" sz="2800" dirty="0">
                <a:solidFill>
                  <a:schemeClr val="accent1">
                    <a:lumMod val="75000"/>
                  </a:schemeClr>
                </a:solidFill>
                <a:latin typeface="+mn-lt"/>
              </a:rPr>
              <a:t>ADCQR 2024</a:t>
            </a: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69441"/>
          </a:xfrm>
          <a:prstGeom prst="rect">
            <a:avLst/>
          </a:prstGeom>
          <a:noFill/>
        </p:spPr>
        <p:txBody>
          <a:bodyPr wrap="square" rtlCol="0">
            <a:spAutoFit/>
          </a:bodyPr>
          <a:lstStyle/>
          <a:p>
            <a:r>
              <a:rPr lang="en-US" sz="4400" b="1" dirty="0">
                <a:solidFill>
                  <a:schemeClr val="accent1">
                    <a:lumMod val="75000"/>
                  </a:schemeClr>
                </a:solidFill>
              </a:rPr>
              <a:t>Demographics </a:t>
            </a:r>
          </a:p>
        </p:txBody>
      </p:sp>
      <p:graphicFrame>
        <p:nvGraphicFramePr>
          <p:cNvPr id="5" name="Table 8">
            <a:extLst>
              <a:ext uri="{FF2B5EF4-FFF2-40B4-BE49-F238E27FC236}">
                <a16:creationId xmlns:a16="http://schemas.microsoft.com/office/drawing/2014/main" id="{CCB6A155-D3F1-8145-8041-09892DE17918}"/>
              </a:ext>
            </a:extLst>
          </p:cNvPr>
          <p:cNvGraphicFramePr>
            <a:graphicFrameLocks noGrp="1"/>
          </p:cNvGraphicFramePr>
          <p:nvPr>
            <p:extLst>
              <p:ext uri="{D42A27DB-BD31-4B8C-83A1-F6EECF244321}">
                <p14:modId xmlns:p14="http://schemas.microsoft.com/office/powerpoint/2010/main" val="535442818"/>
              </p:ext>
            </p:extLst>
          </p:nvPr>
        </p:nvGraphicFramePr>
        <p:xfrm>
          <a:off x="971550" y="1951495"/>
          <a:ext cx="9994009" cy="3362233"/>
        </p:xfrm>
        <a:graphic>
          <a:graphicData uri="http://schemas.openxmlformats.org/drawingml/2006/table">
            <a:tbl>
              <a:tblPr firstRow="1" bandRow="1">
                <a:tableStyleId>{5C22544A-7EE6-4342-B048-85BDC9FD1C3A}</a:tableStyleId>
              </a:tblPr>
              <a:tblGrid>
                <a:gridCol w="4250032">
                  <a:extLst>
                    <a:ext uri="{9D8B030D-6E8A-4147-A177-3AD203B41FA5}">
                      <a16:colId xmlns:a16="http://schemas.microsoft.com/office/drawing/2014/main" val="2069415164"/>
                    </a:ext>
                  </a:extLst>
                </a:gridCol>
                <a:gridCol w="2820473">
                  <a:extLst>
                    <a:ext uri="{9D8B030D-6E8A-4147-A177-3AD203B41FA5}">
                      <a16:colId xmlns:a16="http://schemas.microsoft.com/office/drawing/2014/main" val="3556401742"/>
                    </a:ext>
                  </a:extLst>
                </a:gridCol>
                <a:gridCol w="2923504">
                  <a:extLst>
                    <a:ext uri="{9D8B030D-6E8A-4147-A177-3AD203B41FA5}">
                      <a16:colId xmlns:a16="http://schemas.microsoft.com/office/drawing/2014/main" val="1482773200"/>
                    </a:ext>
                  </a:extLst>
                </a:gridCol>
              </a:tblGrid>
              <a:tr h="480319">
                <a:tc>
                  <a:txBody>
                    <a:bodyPr/>
                    <a:lstStyle/>
                    <a:p>
                      <a:endParaRPr lang="en-US" sz="22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Type 1 (n = </a:t>
                      </a:r>
                      <a:r>
                        <a:rPr lang="en-US" sz="2200" b="1" dirty="0">
                          <a:solidFill>
                            <a:srgbClr val="FF0000"/>
                          </a:solidFill>
                        </a:rPr>
                        <a:t>x</a:t>
                      </a:r>
                      <a:r>
                        <a:rPr lang="en-US" sz="2200" b="1" dirty="0">
                          <a:solidFill>
                            <a:schemeClr val="bg1"/>
                          </a:solidFill>
                        </a:rPr>
                        <a:t>)</a:t>
                      </a:r>
                      <a:endParaRPr lang="en-US" sz="2200" b="1"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Type 2 (n = </a:t>
                      </a:r>
                      <a:r>
                        <a:rPr lang="en-US" sz="2200" b="1" dirty="0">
                          <a:solidFill>
                            <a:srgbClr val="FF0000"/>
                          </a:solidFill>
                        </a:rPr>
                        <a:t>x</a:t>
                      </a:r>
                      <a:r>
                        <a:rPr lang="en-US" sz="2200" b="1" dirty="0">
                          <a:solidFill>
                            <a:schemeClr val="bg1"/>
                          </a:solidFill>
                        </a:rPr>
                        <a:t>)</a:t>
                      </a:r>
                      <a:endParaRPr lang="en-US" sz="2200" b="1" dirty="0"/>
                    </a:p>
                  </a:txBody>
                  <a:tcPr/>
                </a:tc>
                <a:extLst>
                  <a:ext uri="{0D108BD9-81ED-4DB2-BD59-A6C34878D82A}">
                    <a16:rowId xmlns:a16="http://schemas.microsoft.com/office/drawing/2014/main" val="837875277"/>
                  </a:ext>
                </a:extLst>
              </a:tr>
              <a:tr h="480319">
                <a:tc>
                  <a:txBody>
                    <a:bodyPr/>
                    <a:lstStyle/>
                    <a:p>
                      <a:r>
                        <a:rPr lang="en-US" sz="2200" b="1" dirty="0"/>
                        <a:t>Age (mean, SD)</a:t>
                      </a:r>
                    </a:p>
                  </a:txBody>
                  <a:tcPr/>
                </a:tc>
                <a:tc>
                  <a:txBody>
                    <a:bodyPr/>
                    <a:lstStyle/>
                    <a:p>
                      <a:pPr algn="ctr"/>
                      <a:r>
                        <a:rPr lang="en-US" sz="2200" dirty="0">
                          <a:solidFill>
                            <a:srgbClr val="FF0000"/>
                          </a:solidFill>
                        </a:rPr>
                        <a:t>Insert mean + SD</a:t>
                      </a:r>
                    </a:p>
                  </a:txBody>
                  <a:tcPr/>
                </a:tc>
                <a:tc>
                  <a:txBody>
                    <a:bodyPr/>
                    <a:lstStyle/>
                    <a:p>
                      <a:pPr algn="ctr"/>
                      <a:r>
                        <a:rPr lang="en-US" sz="2200" dirty="0">
                          <a:solidFill>
                            <a:srgbClr val="FF0000"/>
                          </a:solidFill>
                        </a:rPr>
                        <a:t>Insert mean + SD</a:t>
                      </a:r>
                    </a:p>
                  </a:txBody>
                  <a:tcPr/>
                </a:tc>
                <a:extLst>
                  <a:ext uri="{0D108BD9-81ED-4DB2-BD59-A6C34878D82A}">
                    <a16:rowId xmlns:a16="http://schemas.microsoft.com/office/drawing/2014/main" val="3375085918"/>
                  </a:ext>
                </a:extLst>
              </a:tr>
              <a:tr h="480319">
                <a:tc>
                  <a:txBody>
                    <a:bodyPr/>
                    <a:lstStyle/>
                    <a:p>
                      <a:r>
                        <a:rPr lang="en-US" sz="2200" b="1" dirty="0"/>
                        <a:t>Sex (female)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43544796"/>
                  </a:ext>
                </a:extLst>
              </a:tr>
              <a:tr h="480319">
                <a:tc>
                  <a:txBody>
                    <a:bodyPr/>
                    <a:lstStyle/>
                    <a:p>
                      <a:r>
                        <a:rPr lang="en-US" sz="2200" b="1" dirty="0"/>
                        <a:t>Diabetes duration (median, IQR)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median, IQR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median, IQR</a:t>
                      </a:r>
                    </a:p>
                  </a:txBody>
                  <a:tcPr/>
                </a:tc>
                <a:extLst>
                  <a:ext uri="{0D108BD9-81ED-4DB2-BD59-A6C34878D82A}">
                    <a16:rowId xmlns:a16="http://schemas.microsoft.com/office/drawing/2014/main" val="3355973504"/>
                  </a:ext>
                </a:extLst>
              </a:tr>
              <a:tr h="48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Aboriginal or Torres Strait Islander</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531998805"/>
                  </a:ext>
                </a:extLst>
              </a:tr>
              <a:tr h="48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Australian born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425049112"/>
                  </a:ext>
                </a:extLst>
              </a:tr>
              <a:tr h="48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NDSS registrant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3685292177"/>
                  </a:ext>
                </a:extLst>
              </a:tr>
            </a:tbl>
          </a:graphicData>
        </a:graphic>
      </p:graphicFrame>
    </p:spTree>
    <p:extLst>
      <p:ext uri="{BB962C8B-B14F-4D97-AF65-F5344CB8AC3E}">
        <p14:creationId xmlns:p14="http://schemas.microsoft.com/office/powerpoint/2010/main" val="4267250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2003047" cy="433388"/>
          </a:xfrm>
        </p:spPr>
        <p:txBody>
          <a:bodyPr>
            <a:normAutofit fontScale="90000"/>
          </a:bodyPr>
          <a:lstStyle/>
          <a:p>
            <a:r>
              <a:rPr lang="en-US" sz="2800" dirty="0">
                <a:solidFill>
                  <a:schemeClr val="accent1">
                    <a:lumMod val="75000"/>
                  </a:schemeClr>
                </a:solidFill>
                <a:latin typeface="+mn-lt"/>
              </a:rPr>
              <a:t>ADCQR 2024</a:t>
            </a:r>
          </a:p>
        </p:txBody>
      </p:sp>
      <p:pic>
        <p:nvPicPr>
          <p:cNvPr id="6" name="Content Placeholder 5" descr="A picture containing chart&#10;&#10;Description automatically generated">
            <a:extLst>
              <a:ext uri="{FF2B5EF4-FFF2-40B4-BE49-F238E27FC236}">
                <a16:creationId xmlns:a16="http://schemas.microsoft.com/office/drawing/2014/main" id="{720D3660-A846-3C43-B5EF-EFBE0CDD0E4A}"/>
              </a:ext>
            </a:extLst>
          </p:cNvPr>
          <p:cNvPicPr>
            <a:picLocks noGrp="1" noChangeAspect="1"/>
          </p:cNvPicPr>
          <p:nvPr>
            <p:ph idx="1"/>
          </p:nvPr>
        </p:nvPicPr>
        <p:blipFill>
          <a:blip r:embed="rId2"/>
          <a:stretch>
            <a:fillRect/>
          </a:stretch>
        </p:blipFill>
        <p:spPr>
          <a:xfrm>
            <a:off x="971550" y="1805302"/>
            <a:ext cx="3816948" cy="4565934"/>
          </a:xfrm>
        </p:spPr>
      </p:pic>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69441"/>
          </a:xfrm>
          <a:prstGeom prst="rect">
            <a:avLst/>
          </a:prstGeom>
          <a:noFill/>
        </p:spPr>
        <p:txBody>
          <a:bodyPr wrap="square" rtlCol="0">
            <a:spAutoFit/>
          </a:bodyPr>
          <a:lstStyle/>
          <a:p>
            <a:r>
              <a:rPr lang="en-US" sz="4400" b="1" dirty="0">
                <a:solidFill>
                  <a:schemeClr val="accent1">
                    <a:lumMod val="75000"/>
                  </a:schemeClr>
                </a:solidFill>
              </a:rPr>
              <a:t>Glycaemic control - Slide 1 </a:t>
            </a:r>
          </a:p>
        </p:txBody>
      </p:sp>
      <p:sp>
        <p:nvSpPr>
          <p:cNvPr id="7" name="TextBox 6">
            <a:extLst>
              <a:ext uri="{FF2B5EF4-FFF2-40B4-BE49-F238E27FC236}">
                <a16:creationId xmlns:a16="http://schemas.microsoft.com/office/drawing/2014/main" id="{962E3B37-EBE7-464C-B0E0-1D9BF0ED7AD7}"/>
              </a:ext>
            </a:extLst>
          </p:cNvPr>
          <p:cNvSpPr txBox="1"/>
          <p:nvPr/>
        </p:nvSpPr>
        <p:spPr>
          <a:xfrm>
            <a:off x="3272176" y="4145763"/>
            <a:ext cx="778476" cy="646331"/>
          </a:xfrm>
          <a:prstGeom prst="rect">
            <a:avLst/>
          </a:prstGeom>
          <a:noFill/>
        </p:spPr>
        <p:txBody>
          <a:bodyPr wrap="square" rtlCol="0">
            <a:spAutoFit/>
          </a:bodyPr>
          <a:lstStyle/>
          <a:p>
            <a:r>
              <a:rPr lang="en-US" dirty="0">
                <a:solidFill>
                  <a:srgbClr val="FF0000"/>
                </a:solidFill>
              </a:rPr>
              <a:t>Insert % </a:t>
            </a:r>
          </a:p>
        </p:txBody>
      </p:sp>
      <p:sp>
        <p:nvSpPr>
          <p:cNvPr id="8" name="TextBox 7">
            <a:extLst>
              <a:ext uri="{FF2B5EF4-FFF2-40B4-BE49-F238E27FC236}">
                <a16:creationId xmlns:a16="http://schemas.microsoft.com/office/drawing/2014/main" id="{C0D5EACC-2F8E-6E4F-BD2A-C57544E7524B}"/>
              </a:ext>
            </a:extLst>
          </p:cNvPr>
          <p:cNvSpPr txBox="1"/>
          <p:nvPr/>
        </p:nvSpPr>
        <p:spPr>
          <a:xfrm>
            <a:off x="3272176" y="5254558"/>
            <a:ext cx="778476" cy="646331"/>
          </a:xfrm>
          <a:prstGeom prst="rect">
            <a:avLst/>
          </a:prstGeom>
          <a:noFill/>
        </p:spPr>
        <p:txBody>
          <a:bodyPr wrap="square" rtlCol="0">
            <a:spAutoFit/>
          </a:bodyPr>
          <a:lstStyle/>
          <a:p>
            <a:r>
              <a:rPr lang="en-US" dirty="0">
                <a:solidFill>
                  <a:srgbClr val="FF0000"/>
                </a:solidFill>
              </a:rPr>
              <a:t>Insert %</a:t>
            </a:r>
          </a:p>
        </p:txBody>
      </p:sp>
      <p:graphicFrame>
        <p:nvGraphicFramePr>
          <p:cNvPr id="9" name="Table 9">
            <a:extLst>
              <a:ext uri="{FF2B5EF4-FFF2-40B4-BE49-F238E27FC236}">
                <a16:creationId xmlns:a16="http://schemas.microsoft.com/office/drawing/2014/main" id="{16E78445-F342-7346-978A-D9632B5B0F65}"/>
              </a:ext>
            </a:extLst>
          </p:cNvPr>
          <p:cNvGraphicFramePr>
            <a:graphicFrameLocks noGrp="1"/>
          </p:cNvGraphicFramePr>
          <p:nvPr>
            <p:extLst>
              <p:ext uri="{D42A27DB-BD31-4B8C-83A1-F6EECF244321}">
                <p14:modId xmlns:p14="http://schemas.microsoft.com/office/powerpoint/2010/main" val="1943152471"/>
              </p:ext>
            </p:extLst>
          </p:nvPr>
        </p:nvGraphicFramePr>
        <p:xfrm>
          <a:off x="5347854" y="2899064"/>
          <a:ext cx="5687292" cy="3212075"/>
        </p:xfrm>
        <a:graphic>
          <a:graphicData uri="http://schemas.openxmlformats.org/drawingml/2006/table">
            <a:tbl>
              <a:tblPr firstRow="1" bandRow="1">
                <a:tableStyleId>{5C22544A-7EE6-4342-B048-85BDC9FD1C3A}</a:tableStyleId>
              </a:tblPr>
              <a:tblGrid>
                <a:gridCol w="1895764">
                  <a:extLst>
                    <a:ext uri="{9D8B030D-6E8A-4147-A177-3AD203B41FA5}">
                      <a16:colId xmlns:a16="http://schemas.microsoft.com/office/drawing/2014/main" val="1748772769"/>
                    </a:ext>
                  </a:extLst>
                </a:gridCol>
                <a:gridCol w="1895764">
                  <a:extLst>
                    <a:ext uri="{9D8B030D-6E8A-4147-A177-3AD203B41FA5}">
                      <a16:colId xmlns:a16="http://schemas.microsoft.com/office/drawing/2014/main" val="3184061997"/>
                    </a:ext>
                  </a:extLst>
                </a:gridCol>
                <a:gridCol w="1895764">
                  <a:extLst>
                    <a:ext uri="{9D8B030D-6E8A-4147-A177-3AD203B41FA5}">
                      <a16:colId xmlns:a16="http://schemas.microsoft.com/office/drawing/2014/main" val="1988203900"/>
                    </a:ext>
                  </a:extLst>
                </a:gridCol>
              </a:tblGrid>
              <a:tr h="1054785">
                <a:tc>
                  <a:txBody>
                    <a:bodyPr/>
                    <a:lstStyle/>
                    <a:p>
                      <a:endParaRPr lang="en-US" dirty="0"/>
                    </a:p>
                  </a:txBody>
                  <a:tcPr>
                    <a:noFill/>
                  </a:tcPr>
                </a:tc>
                <a:tc>
                  <a:txBody>
                    <a:bodyPr/>
                    <a:lstStyle/>
                    <a:p>
                      <a:pPr algn="ctr">
                        <a:lnSpc>
                          <a:spcPct val="150000"/>
                        </a:lnSpc>
                      </a:pPr>
                      <a:r>
                        <a:rPr lang="en-US" sz="2400" dirty="0">
                          <a:solidFill>
                            <a:schemeClr val="accent1"/>
                          </a:solidFill>
                        </a:rPr>
                        <a:t>Our site</a:t>
                      </a:r>
                    </a:p>
                  </a:txBody>
                  <a:tcPr>
                    <a:solidFill>
                      <a:schemeClr val="bg2">
                        <a:lumMod val="90000"/>
                      </a:schemeClr>
                    </a:solidFill>
                  </a:tcPr>
                </a:tc>
                <a:tc>
                  <a:txBody>
                    <a:bodyPr/>
                    <a:lstStyle/>
                    <a:p>
                      <a:pPr algn="ctr">
                        <a:lnSpc>
                          <a:spcPct val="150000"/>
                        </a:lnSpc>
                      </a:pPr>
                      <a:r>
                        <a:rPr lang="en-US" sz="2400" dirty="0">
                          <a:solidFill>
                            <a:schemeClr val="accent1"/>
                          </a:solidFill>
                        </a:rPr>
                        <a:t>Other similar sites</a:t>
                      </a:r>
                    </a:p>
                  </a:txBody>
                  <a:tcPr>
                    <a:solidFill>
                      <a:schemeClr val="bg2">
                        <a:lumMod val="90000"/>
                      </a:schemeClr>
                    </a:solidFill>
                  </a:tcPr>
                </a:tc>
                <a:extLst>
                  <a:ext uri="{0D108BD9-81ED-4DB2-BD59-A6C34878D82A}">
                    <a16:rowId xmlns:a16="http://schemas.microsoft.com/office/drawing/2014/main" val="3876893409"/>
                  </a:ext>
                </a:extLst>
              </a:tr>
              <a:tr h="1039685">
                <a:tc>
                  <a:txBody>
                    <a:bodyPr/>
                    <a:lstStyle/>
                    <a:p>
                      <a:pPr algn="ctr">
                        <a:lnSpc>
                          <a:spcPct val="150000"/>
                        </a:lnSpc>
                      </a:pPr>
                      <a:r>
                        <a:rPr lang="en-US" sz="3600" dirty="0"/>
                        <a:t>Type 1</a:t>
                      </a:r>
                    </a:p>
                  </a:txBody>
                  <a:tcPr>
                    <a:solidFill>
                      <a:schemeClr val="accent1">
                        <a:lumMod val="20000"/>
                        <a:lumOff val="80000"/>
                      </a:schemeClr>
                    </a:solidFill>
                  </a:tcPr>
                </a:tc>
                <a:tc>
                  <a:txBody>
                    <a:bodyPr/>
                    <a:lstStyle/>
                    <a:p>
                      <a:pPr algn="ctr">
                        <a:lnSpc>
                          <a:spcPct val="150000"/>
                        </a:lnSpc>
                      </a:pPr>
                      <a:r>
                        <a:rPr lang="en-US" sz="3600" dirty="0">
                          <a:solidFill>
                            <a:srgbClr val="FF0000"/>
                          </a:solidFill>
                        </a:rPr>
                        <a:t>Insert %</a:t>
                      </a:r>
                    </a:p>
                  </a:txBody>
                  <a:tcPr>
                    <a:solidFill>
                      <a:schemeClr val="accent1">
                        <a:lumMod val="20000"/>
                        <a:lumOff val="8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solidFill>
                            <a:srgbClr val="FF0000"/>
                          </a:solidFill>
                        </a:rPr>
                        <a:t>Insert %</a:t>
                      </a:r>
                    </a:p>
                  </a:txBody>
                  <a:tcPr>
                    <a:solidFill>
                      <a:schemeClr val="accent1">
                        <a:lumMod val="20000"/>
                        <a:lumOff val="80000"/>
                      </a:schemeClr>
                    </a:solidFill>
                  </a:tcPr>
                </a:tc>
                <a:extLst>
                  <a:ext uri="{0D108BD9-81ED-4DB2-BD59-A6C34878D82A}">
                    <a16:rowId xmlns:a16="http://schemas.microsoft.com/office/drawing/2014/main" val="3066002052"/>
                  </a:ext>
                </a:extLst>
              </a:tr>
              <a:tr h="1040375">
                <a:tc>
                  <a:txBody>
                    <a:bodyPr/>
                    <a:lstStyle/>
                    <a:p>
                      <a:pPr algn="ctr">
                        <a:lnSpc>
                          <a:spcPct val="150000"/>
                        </a:lnSpc>
                      </a:pPr>
                      <a:r>
                        <a:rPr lang="en-US" sz="3600" dirty="0"/>
                        <a:t>Type 2</a:t>
                      </a:r>
                    </a:p>
                  </a:txBody>
                  <a:tcPr>
                    <a:solidFill>
                      <a:schemeClr val="accent1">
                        <a:lumMod val="40000"/>
                        <a:lumOff val="60000"/>
                      </a:schemeClr>
                    </a:solidFill>
                  </a:tcPr>
                </a:tc>
                <a:tc>
                  <a:txBody>
                    <a:bodyPr/>
                    <a:lstStyle/>
                    <a:p>
                      <a:pPr algn="ctr">
                        <a:lnSpc>
                          <a:spcPct val="150000"/>
                        </a:lnSpc>
                      </a:pPr>
                      <a:r>
                        <a:rPr lang="en-US" sz="3600" dirty="0">
                          <a:solidFill>
                            <a:srgbClr val="FF0000"/>
                          </a:solidFill>
                        </a:rPr>
                        <a:t>Insert %</a:t>
                      </a:r>
                    </a:p>
                  </a:txBody>
                  <a:tcPr>
                    <a:solidFill>
                      <a:schemeClr val="accent1">
                        <a:lumMod val="40000"/>
                        <a:lumOff val="60000"/>
                      </a:schemeClr>
                    </a:solidFill>
                  </a:tcPr>
                </a:tc>
                <a:tc>
                  <a:txBody>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lang="en-US" sz="3600" dirty="0">
                          <a:solidFill>
                            <a:srgbClr val="FF0000"/>
                          </a:solidFill>
                        </a:rPr>
                        <a:t>Insert %</a:t>
                      </a:r>
                    </a:p>
                  </a:txBody>
                  <a:tcPr>
                    <a:solidFill>
                      <a:schemeClr val="accent1">
                        <a:lumMod val="40000"/>
                        <a:lumOff val="60000"/>
                      </a:schemeClr>
                    </a:solidFill>
                  </a:tcPr>
                </a:tc>
                <a:extLst>
                  <a:ext uri="{0D108BD9-81ED-4DB2-BD59-A6C34878D82A}">
                    <a16:rowId xmlns:a16="http://schemas.microsoft.com/office/drawing/2014/main" val="1811723671"/>
                  </a:ext>
                </a:extLst>
              </a:tr>
            </a:tbl>
          </a:graphicData>
        </a:graphic>
      </p:graphicFrame>
      <p:sp>
        <p:nvSpPr>
          <p:cNvPr id="10" name="TextBox 9">
            <a:extLst>
              <a:ext uri="{FF2B5EF4-FFF2-40B4-BE49-F238E27FC236}">
                <a16:creationId xmlns:a16="http://schemas.microsoft.com/office/drawing/2014/main" id="{68D003B5-6D6D-E745-BC3F-516AF9633402}"/>
              </a:ext>
            </a:extLst>
          </p:cNvPr>
          <p:cNvSpPr txBox="1"/>
          <p:nvPr/>
        </p:nvSpPr>
        <p:spPr>
          <a:xfrm>
            <a:off x="7216877" y="2123767"/>
            <a:ext cx="3637936" cy="584775"/>
          </a:xfrm>
          <a:prstGeom prst="rect">
            <a:avLst/>
          </a:prstGeom>
          <a:noFill/>
        </p:spPr>
        <p:txBody>
          <a:bodyPr wrap="square" rtlCol="0">
            <a:spAutoFit/>
          </a:bodyPr>
          <a:lstStyle/>
          <a:p>
            <a:r>
              <a:rPr lang="en-US" sz="3200" b="1" dirty="0"/>
              <a:t>Mean HbA1c</a:t>
            </a:r>
          </a:p>
        </p:txBody>
      </p:sp>
      <p:sp>
        <p:nvSpPr>
          <p:cNvPr id="12" name="Rectangle 11">
            <a:extLst>
              <a:ext uri="{FF2B5EF4-FFF2-40B4-BE49-F238E27FC236}">
                <a16:creationId xmlns:a16="http://schemas.microsoft.com/office/drawing/2014/main" id="{7D89D49A-73F9-415B-9DDA-C760BB0FD04A}"/>
              </a:ext>
            </a:extLst>
          </p:cNvPr>
          <p:cNvSpPr/>
          <p:nvPr/>
        </p:nvSpPr>
        <p:spPr>
          <a:xfrm>
            <a:off x="2492188" y="2779059"/>
            <a:ext cx="188259" cy="18825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TextBox 12">
            <a:extLst>
              <a:ext uri="{FF2B5EF4-FFF2-40B4-BE49-F238E27FC236}">
                <a16:creationId xmlns:a16="http://schemas.microsoft.com/office/drawing/2014/main" id="{35496BD2-B942-46EE-8947-2209A649AD94}"/>
              </a:ext>
            </a:extLst>
          </p:cNvPr>
          <p:cNvSpPr txBox="1"/>
          <p:nvPr/>
        </p:nvSpPr>
        <p:spPr>
          <a:xfrm>
            <a:off x="2380128" y="2580800"/>
            <a:ext cx="300319" cy="584775"/>
          </a:xfrm>
          <a:prstGeom prst="rect">
            <a:avLst/>
          </a:prstGeom>
          <a:noFill/>
        </p:spPr>
        <p:txBody>
          <a:bodyPr wrap="square" rtlCol="0">
            <a:spAutoFit/>
          </a:bodyPr>
          <a:lstStyle/>
          <a:p>
            <a:r>
              <a:rPr lang="en-AU" sz="3200" dirty="0">
                <a:solidFill>
                  <a:schemeClr val="accent1">
                    <a:lumMod val="75000"/>
                  </a:schemeClr>
                </a:solidFill>
              </a:rPr>
              <a:t>≤</a:t>
            </a:r>
          </a:p>
        </p:txBody>
      </p:sp>
    </p:spTree>
    <p:extLst>
      <p:ext uri="{BB962C8B-B14F-4D97-AF65-F5344CB8AC3E}">
        <p14:creationId xmlns:p14="http://schemas.microsoft.com/office/powerpoint/2010/main" val="39117484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0" y="247649"/>
            <a:ext cx="2117347" cy="433388"/>
          </a:xfrm>
        </p:spPr>
        <p:txBody>
          <a:bodyPr>
            <a:normAutofit fontScale="90000"/>
          </a:bodyPr>
          <a:lstStyle/>
          <a:p>
            <a:r>
              <a:rPr lang="en-US" sz="2800" dirty="0">
                <a:solidFill>
                  <a:schemeClr val="accent1">
                    <a:lumMod val="75000"/>
                  </a:schemeClr>
                </a:solidFill>
                <a:latin typeface="+mn-lt"/>
              </a:rPr>
              <a:t>ADCQR 2024</a:t>
            </a:r>
          </a:p>
        </p:txBody>
      </p:sp>
      <p:sp>
        <p:nvSpPr>
          <p:cNvPr id="3" name="Content Placeholder 2">
            <a:extLst>
              <a:ext uri="{FF2B5EF4-FFF2-40B4-BE49-F238E27FC236}">
                <a16:creationId xmlns:a16="http://schemas.microsoft.com/office/drawing/2014/main" id="{5BF5B90F-5581-4D45-9016-642D07C50B5B}"/>
              </a:ext>
            </a:extLst>
          </p:cNvPr>
          <p:cNvSpPr>
            <a:spLocks noGrp="1"/>
          </p:cNvSpPr>
          <p:nvPr>
            <p:ph idx="1"/>
          </p:nvPr>
        </p:nvSpPr>
        <p:spPr/>
        <p:txBody>
          <a:bodyPr>
            <a:normAutofit/>
          </a:bodyPr>
          <a:lstStyle/>
          <a:p>
            <a:pPr marL="0" indent="0">
              <a:buNone/>
            </a:pPr>
            <a:r>
              <a:rPr lang="en-US" sz="2000" dirty="0">
                <a:solidFill>
                  <a:srgbClr val="FF0000"/>
                </a:solidFill>
              </a:rPr>
              <a:t>  </a:t>
            </a:r>
          </a:p>
        </p:txBody>
      </p:sp>
      <p:sp>
        <p:nvSpPr>
          <p:cNvPr id="4" name="TextBox 3">
            <a:extLst>
              <a:ext uri="{FF2B5EF4-FFF2-40B4-BE49-F238E27FC236}">
                <a16:creationId xmlns:a16="http://schemas.microsoft.com/office/drawing/2014/main" id="{B02D1A3C-D12C-9844-8BFF-37684CC057FD}"/>
              </a:ext>
            </a:extLst>
          </p:cNvPr>
          <p:cNvSpPr txBox="1"/>
          <p:nvPr/>
        </p:nvSpPr>
        <p:spPr>
          <a:xfrm>
            <a:off x="124690" y="672001"/>
            <a:ext cx="11709756" cy="769441"/>
          </a:xfrm>
          <a:prstGeom prst="rect">
            <a:avLst/>
          </a:prstGeom>
          <a:noFill/>
        </p:spPr>
        <p:txBody>
          <a:bodyPr wrap="square" rtlCol="0">
            <a:spAutoFit/>
          </a:bodyPr>
          <a:lstStyle/>
          <a:p>
            <a:r>
              <a:rPr lang="en-US" sz="4400" b="1" dirty="0">
                <a:solidFill>
                  <a:schemeClr val="accent1">
                    <a:lumMod val="75000"/>
                  </a:schemeClr>
                </a:solidFill>
              </a:rPr>
              <a:t>Glycaemic control Slide 2 – HbA1c distribution</a:t>
            </a:r>
          </a:p>
        </p:txBody>
      </p:sp>
      <p:sp>
        <p:nvSpPr>
          <p:cNvPr id="7" name="TextBox 6">
            <a:extLst>
              <a:ext uri="{FF2B5EF4-FFF2-40B4-BE49-F238E27FC236}">
                <a16:creationId xmlns:a16="http://schemas.microsoft.com/office/drawing/2014/main" id="{7A55E47B-FF7E-7049-BC54-FBFDA6C1F154}"/>
              </a:ext>
            </a:extLst>
          </p:cNvPr>
          <p:cNvSpPr txBox="1"/>
          <p:nvPr/>
        </p:nvSpPr>
        <p:spPr>
          <a:xfrm>
            <a:off x="7670377" y="2274838"/>
            <a:ext cx="3475438" cy="2308324"/>
          </a:xfrm>
          <a:prstGeom prst="rect">
            <a:avLst/>
          </a:prstGeom>
          <a:noFill/>
        </p:spPr>
        <p:txBody>
          <a:bodyPr wrap="square">
            <a:spAutoFit/>
          </a:bodyPr>
          <a:lstStyle/>
          <a:p>
            <a:pPr marL="0" indent="0">
              <a:buNone/>
            </a:pPr>
            <a:r>
              <a:rPr lang="en-US" sz="2400" dirty="0">
                <a:solidFill>
                  <a:srgbClr val="FF0000"/>
                </a:solidFill>
              </a:rPr>
              <a:t>Insert screenshot from report that looks similar to this, as shown on page 8.</a:t>
            </a:r>
          </a:p>
          <a:p>
            <a:pPr marL="0" indent="0">
              <a:buNone/>
            </a:pPr>
            <a:r>
              <a:rPr lang="en-US" sz="2400" dirty="0">
                <a:solidFill>
                  <a:srgbClr val="FF0000"/>
                </a:solidFill>
              </a:rPr>
              <a:t>Delete this example picture and this red  text before presenting</a:t>
            </a:r>
          </a:p>
        </p:txBody>
      </p:sp>
      <p:grpSp>
        <p:nvGrpSpPr>
          <p:cNvPr id="10" name="Group 9">
            <a:extLst>
              <a:ext uri="{FF2B5EF4-FFF2-40B4-BE49-F238E27FC236}">
                <a16:creationId xmlns:a16="http://schemas.microsoft.com/office/drawing/2014/main" id="{756F8329-E4C3-4A60-AEEA-33D6E9678D4E}"/>
              </a:ext>
            </a:extLst>
          </p:cNvPr>
          <p:cNvGrpSpPr/>
          <p:nvPr/>
        </p:nvGrpSpPr>
        <p:grpSpPr>
          <a:xfrm>
            <a:off x="1105454" y="1547089"/>
            <a:ext cx="5322699" cy="4682628"/>
            <a:chOff x="1448354" y="1432789"/>
            <a:chExt cx="5322699" cy="4682628"/>
          </a:xfrm>
        </p:grpSpPr>
        <p:pic>
          <p:nvPicPr>
            <p:cNvPr id="8" name="Picture 7">
              <a:extLst>
                <a:ext uri="{FF2B5EF4-FFF2-40B4-BE49-F238E27FC236}">
                  <a16:creationId xmlns:a16="http://schemas.microsoft.com/office/drawing/2014/main" id="{D6D0952A-3AE0-42DB-9EE3-B3688963184C}"/>
                </a:ext>
              </a:extLst>
            </p:cNvPr>
            <p:cNvPicPr>
              <a:picLocks noChangeAspect="1"/>
            </p:cNvPicPr>
            <p:nvPr/>
          </p:nvPicPr>
          <p:blipFill>
            <a:blip r:embed="rId2"/>
            <a:stretch>
              <a:fillRect/>
            </a:stretch>
          </p:blipFill>
          <p:spPr>
            <a:xfrm>
              <a:off x="1448354" y="1432789"/>
              <a:ext cx="5322699" cy="4682628"/>
            </a:xfrm>
            <a:prstGeom prst="rect">
              <a:avLst/>
            </a:prstGeom>
          </p:spPr>
        </p:pic>
        <p:sp>
          <p:nvSpPr>
            <p:cNvPr id="9" name="TextBox 8">
              <a:extLst>
                <a:ext uri="{FF2B5EF4-FFF2-40B4-BE49-F238E27FC236}">
                  <a16:creationId xmlns:a16="http://schemas.microsoft.com/office/drawing/2014/main" id="{E3138CFE-790E-4EB4-AF78-67CAD80A040F}"/>
                </a:ext>
              </a:extLst>
            </p:cNvPr>
            <p:cNvSpPr txBox="1"/>
            <p:nvPr/>
          </p:nvSpPr>
          <p:spPr>
            <a:xfrm rot="19948301">
              <a:off x="2661787" y="3369905"/>
              <a:ext cx="2895831" cy="584775"/>
            </a:xfrm>
            <a:prstGeom prst="rect">
              <a:avLst/>
            </a:prstGeom>
            <a:noFill/>
          </p:spPr>
          <p:txBody>
            <a:bodyPr wrap="square" rtlCol="0">
              <a:spAutoFit/>
            </a:bodyPr>
            <a:lstStyle/>
            <a:p>
              <a:r>
                <a:rPr lang="en-GB" sz="3200" dirty="0">
                  <a:solidFill>
                    <a:srgbClr val="FF0000"/>
                  </a:solidFill>
                </a:rPr>
                <a:t>EXAMPLE</a:t>
              </a:r>
              <a:r>
                <a:rPr lang="en-GB" sz="3200" dirty="0">
                  <a:solidFill>
                    <a:srgbClr val="0070C0"/>
                  </a:solidFill>
                </a:rPr>
                <a:t> </a:t>
              </a:r>
              <a:r>
                <a:rPr lang="en-GB" sz="3200" dirty="0">
                  <a:solidFill>
                    <a:srgbClr val="FF0000"/>
                  </a:solidFill>
                </a:rPr>
                <a:t>ONLY</a:t>
              </a:r>
            </a:p>
          </p:txBody>
        </p:sp>
      </p:grpSp>
    </p:spTree>
    <p:extLst>
      <p:ext uri="{BB962C8B-B14F-4D97-AF65-F5344CB8AC3E}">
        <p14:creationId xmlns:p14="http://schemas.microsoft.com/office/powerpoint/2010/main" val="3422381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719BB4-9322-4247-9307-E141AF41BE5B}"/>
              </a:ext>
            </a:extLst>
          </p:cNvPr>
          <p:cNvSpPr/>
          <p:nvPr/>
        </p:nvSpPr>
        <p:spPr>
          <a:xfrm>
            <a:off x="146568" y="112991"/>
            <a:ext cx="1776961" cy="461665"/>
          </a:xfrm>
          <a:prstGeom prst="rect">
            <a:avLst/>
          </a:prstGeom>
        </p:spPr>
        <p:txBody>
          <a:bodyPr wrap="none">
            <a:spAutoFit/>
          </a:bodyPr>
          <a:lstStyle/>
          <a:p>
            <a:r>
              <a:rPr lang="en-US" sz="2400" dirty="0">
                <a:solidFill>
                  <a:schemeClr val="accent1">
                    <a:lumMod val="75000"/>
                  </a:schemeClr>
                </a:solidFill>
              </a:rPr>
              <a:t>ADCQR 2024</a:t>
            </a:r>
            <a:endParaRPr lang="en-AU" sz="2400" dirty="0"/>
          </a:p>
        </p:txBody>
      </p:sp>
      <p:sp>
        <p:nvSpPr>
          <p:cNvPr id="9" name="Rectangle 8">
            <a:extLst>
              <a:ext uri="{FF2B5EF4-FFF2-40B4-BE49-F238E27FC236}">
                <a16:creationId xmlns:a16="http://schemas.microsoft.com/office/drawing/2014/main" id="{6AE26F1D-F300-430E-89EB-42A87EF771B0}"/>
              </a:ext>
            </a:extLst>
          </p:cNvPr>
          <p:cNvSpPr/>
          <p:nvPr/>
        </p:nvSpPr>
        <p:spPr>
          <a:xfrm>
            <a:off x="146567" y="482324"/>
            <a:ext cx="11837347" cy="707886"/>
          </a:xfrm>
          <a:prstGeom prst="rect">
            <a:avLst/>
          </a:prstGeom>
        </p:spPr>
        <p:txBody>
          <a:bodyPr wrap="square">
            <a:spAutoFit/>
          </a:bodyPr>
          <a:lstStyle/>
          <a:p>
            <a:r>
              <a:rPr lang="en-US" sz="4000" b="1" dirty="0">
                <a:solidFill>
                  <a:schemeClr val="accent1">
                    <a:lumMod val="75000"/>
                  </a:schemeClr>
                </a:solidFill>
              </a:rPr>
              <a:t>Clinical variation in glycaemic control – T1DM/T2DM</a:t>
            </a:r>
          </a:p>
        </p:txBody>
      </p:sp>
      <p:grpSp>
        <p:nvGrpSpPr>
          <p:cNvPr id="3" name="Group 2">
            <a:extLst>
              <a:ext uri="{FF2B5EF4-FFF2-40B4-BE49-F238E27FC236}">
                <a16:creationId xmlns:a16="http://schemas.microsoft.com/office/drawing/2014/main" id="{B3983E86-F34C-4444-B288-9F0538FCF14B}"/>
              </a:ext>
            </a:extLst>
          </p:cNvPr>
          <p:cNvGrpSpPr/>
          <p:nvPr/>
        </p:nvGrpSpPr>
        <p:grpSpPr>
          <a:xfrm>
            <a:off x="815240" y="1973826"/>
            <a:ext cx="6292645" cy="2910348"/>
            <a:chOff x="815240" y="1973826"/>
            <a:chExt cx="6292645" cy="2910348"/>
          </a:xfrm>
        </p:grpSpPr>
        <p:pic>
          <p:nvPicPr>
            <p:cNvPr id="2" name="Picture 1">
              <a:extLst>
                <a:ext uri="{FF2B5EF4-FFF2-40B4-BE49-F238E27FC236}">
                  <a16:creationId xmlns:a16="http://schemas.microsoft.com/office/drawing/2014/main" id="{F5B18695-4AC6-42B9-A550-92F859A55EBA}"/>
                </a:ext>
              </a:extLst>
            </p:cNvPr>
            <p:cNvPicPr>
              <a:picLocks noChangeAspect="1"/>
            </p:cNvPicPr>
            <p:nvPr/>
          </p:nvPicPr>
          <p:blipFill>
            <a:blip r:embed="rId2"/>
            <a:stretch>
              <a:fillRect/>
            </a:stretch>
          </p:blipFill>
          <p:spPr>
            <a:xfrm>
              <a:off x="815240" y="1973826"/>
              <a:ext cx="6292645" cy="2910348"/>
            </a:xfrm>
            <a:prstGeom prst="rect">
              <a:avLst/>
            </a:prstGeom>
          </p:spPr>
        </p:pic>
        <p:sp>
          <p:nvSpPr>
            <p:cNvPr id="12" name="Rectangle 11">
              <a:extLst>
                <a:ext uri="{FF2B5EF4-FFF2-40B4-BE49-F238E27FC236}">
                  <a16:creationId xmlns:a16="http://schemas.microsoft.com/office/drawing/2014/main" id="{9649C0B2-FB9B-45AE-A495-F54EF7924086}"/>
                </a:ext>
              </a:extLst>
            </p:cNvPr>
            <p:cNvSpPr/>
            <p:nvPr/>
          </p:nvSpPr>
          <p:spPr>
            <a:xfrm rot="20307744">
              <a:off x="2102558" y="2881716"/>
              <a:ext cx="3092501" cy="646331"/>
            </a:xfrm>
            <a:prstGeom prst="rect">
              <a:avLst/>
            </a:prstGeom>
          </p:spPr>
          <p:txBody>
            <a:bodyPr wrap="square">
              <a:spAutoFit/>
            </a:bodyPr>
            <a:lstStyle/>
            <a:p>
              <a:r>
                <a:rPr lang="en-GB" sz="3600" dirty="0">
                  <a:solidFill>
                    <a:srgbClr val="FF0000"/>
                  </a:solidFill>
                </a:rPr>
                <a:t>EXAMPLE</a:t>
              </a:r>
              <a:r>
                <a:rPr lang="en-GB" sz="3600" dirty="0">
                  <a:solidFill>
                    <a:srgbClr val="0070C0"/>
                  </a:solidFill>
                </a:rPr>
                <a:t> </a:t>
              </a:r>
              <a:r>
                <a:rPr lang="en-GB" sz="3600" dirty="0">
                  <a:solidFill>
                    <a:srgbClr val="FF0000"/>
                  </a:solidFill>
                </a:rPr>
                <a:t>ONLY</a:t>
              </a:r>
            </a:p>
          </p:txBody>
        </p:sp>
      </p:grpSp>
      <p:sp>
        <p:nvSpPr>
          <p:cNvPr id="4" name="TextBox 3">
            <a:extLst>
              <a:ext uri="{FF2B5EF4-FFF2-40B4-BE49-F238E27FC236}">
                <a16:creationId xmlns:a16="http://schemas.microsoft.com/office/drawing/2014/main" id="{5C39CC96-F501-45CC-A607-6632FBD18BF3}"/>
              </a:ext>
            </a:extLst>
          </p:cNvPr>
          <p:cNvSpPr txBox="1"/>
          <p:nvPr/>
        </p:nvSpPr>
        <p:spPr>
          <a:xfrm>
            <a:off x="7772400" y="1776045"/>
            <a:ext cx="3745523" cy="2677656"/>
          </a:xfrm>
          <a:prstGeom prst="rect">
            <a:avLst/>
          </a:prstGeom>
          <a:noFill/>
        </p:spPr>
        <p:txBody>
          <a:bodyPr wrap="square" rtlCol="0">
            <a:spAutoFit/>
          </a:bodyPr>
          <a:lstStyle/>
          <a:p>
            <a:r>
              <a:rPr lang="en-AU" sz="2400" dirty="0">
                <a:solidFill>
                  <a:srgbClr val="FF0000"/>
                </a:solidFill>
              </a:rPr>
              <a:t>Use T1DM and T2DM risk adjusted funnel plots on page 10 of the site report</a:t>
            </a:r>
            <a:br>
              <a:rPr lang="en-AU" sz="2400" dirty="0">
                <a:solidFill>
                  <a:srgbClr val="FF0000"/>
                </a:solidFill>
              </a:rPr>
            </a:br>
            <a:endParaRPr lang="en-AU" sz="2400" dirty="0">
              <a:solidFill>
                <a:srgbClr val="FF0000"/>
              </a:solidFill>
            </a:endParaRPr>
          </a:p>
          <a:p>
            <a:r>
              <a:rPr lang="en-AU" sz="2400" dirty="0">
                <a:solidFill>
                  <a:srgbClr val="FF0000"/>
                </a:solidFill>
              </a:rPr>
              <a:t>Information to interpret funnel plots is in the methods section on page 5</a:t>
            </a:r>
          </a:p>
        </p:txBody>
      </p:sp>
    </p:spTree>
    <p:extLst>
      <p:ext uri="{BB962C8B-B14F-4D97-AF65-F5344CB8AC3E}">
        <p14:creationId xmlns:p14="http://schemas.microsoft.com/office/powerpoint/2010/main" val="40839534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719BB4-9322-4247-9307-E141AF41BE5B}"/>
              </a:ext>
            </a:extLst>
          </p:cNvPr>
          <p:cNvSpPr/>
          <p:nvPr/>
        </p:nvSpPr>
        <p:spPr>
          <a:xfrm>
            <a:off x="146568" y="112991"/>
            <a:ext cx="1776961" cy="461665"/>
          </a:xfrm>
          <a:prstGeom prst="rect">
            <a:avLst/>
          </a:prstGeom>
        </p:spPr>
        <p:txBody>
          <a:bodyPr wrap="none">
            <a:spAutoFit/>
          </a:bodyPr>
          <a:lstStyle/>
          <a:p>
            <a:r>
              <a:rPr lang="en-US" sz="2400" dirty="0">
                <a:solidFill>
                  <a:schemeClr val="accent1">
                    <a:lumMod val="75000"/>
                  </a:schemeClr>
                </a:solidFill>
              </a:rPr>
              <a:t>ADCQR 2024</a:t>
            </a:r>
            <a:endParaRPr lang="en-AU" sz="2400" dirty="0"/>
          </a:p>
        </p:txBody>
      </p:sp>
      <p:sp>
        <p:nvSpPr>
          <p:cNvPr id="9" name="Rectangle 8">
            <a:extLst>
              <a:ext uri="{FF2B5EF4-FFF2-40B4-BE49-F238E27FC236}">
                <a16:creationId xmlns:a16="http://schemas.microsoft.com/office/drawing/2014/main" id="{6AE26F1D-F300-430E-89EB-42A87EF771B0}"/>
              </a:ext>
            </a:extLst>
          </p:cNvPr>
          <p:cNvSpPr/>
          <p:nvPr/>
        </p:nvSpPr>
        <p:spPr>
          <a:xfrm>
            <a:off x="354653" y="614297"/>
            <a:ext cx="11837347" cy="646331"/>
          </a:xfrm>
          <a:prstGeom prst="rect">
            <a:avLst/>
          </a:prstGeom>
        </p:spPr>
        <p:txBody>
          <a:bodyPr wrap="square">
            <a:spAutoFit/>
          </a:bodyPr>
          <a:lstStyle/>
          <a:p>
            <a:r>
              <a:rPr lang="en-US" sz="3600" b="1" dirty="0">
                <a:solidFill>
                  <a:schemeClr val="accent1">
                    <a:lumMod val="75000"/>
                  </a:schemeClr>
                </a:solidFill>
              </a:rPr>
              <a:t>Clinical variation in rates of hypoglycaemia– T1DM/T2DM</a:t>
            </a:r>
          </a:p>
        </p:txBody>
      </p:sp>
      <p:grpSp>
        <p:nvGrpSpPr>
          <p:cNvPr id="6" name="Group 5">
            <a:extLst>
              <a:ext uri="{FF2B5EF4-FFF2-40B4-BE49-F238E27FC236}">
                <a16:creationId xmlns:a16="http://schemas.microsoft.com/office/drawing/2014/main" id="{9D7FCE4B-BDF5-4BF6-AFEF-4E6C5745AA33}"/>
              </a:ext>
            </a:extLst>
          </p:cNvPr>
          <p:cNvGrpSpPr/>
          <p:nvPr/>
        </p:nvGrpSpPr>
        <p:grpSpPr>
          <a:xfrm>
            <a:off x="1163849" y="1790471"/>
            <a:ext cx="5325218" cy="3277057"/>
            <a:chOff x="1163849" y="1790471"/>
            <a:chExt cx="5325218" cy="3277057"/>
          </a:xfrm>
        </p:grpSpPr>
        <p:pic>
          <p:nvPicPr>
            <p:cNvPr id="5" name="Picture 4">
              <a:extLst>
                <a:ext uri="{FF2B5EF4-FFF2-40B4-BE49-F238E27FC236}">
                  <a16:creationId xmlns:a16="http://schemas.microsoft.com/office/drawing/2014/main" id="{0128E8E5-BCDB-4CE4-A590-B18602F745AA}"/>
                </a:ext>
              </a:extLst>
            </p:cNvPr>
            <p:cNvPicPr>
              <a:picLocks noChangeAspect="1"/>
            </p:cNvPicPr>
            <p:nvPr/>
          </p:nvPicPr>
          <p:blipFill>
            <a:blip r:embed="rId2"/>
            <a:stretch>
              <a:fillRect/>
            </a:stretch>
          </p:blipFill>
          <p:spPr>
            <a:xfrm>
              <a:off x="1163849" y="1790471"/>
              <a:ext cx="5325218" cy="3277057"/>
            </a:xfrm>
            <a:prstGeom prst="rect">
              <a:avLst/>
            </a:prstGeom>
          </p:spPr>
        </p:pic>
        <p:sp>
          <p:nvSpPr>
            <p:cNvPr id="12" name="Rectangle 11">
              <a:extLst>
                <a:ext uri="{FF2B5EF4-FFF2-40B4-BE49-F238E27FC236}">
                  <a16:creationId xmlns:a16="http://schemas.microsoft.com/office/drawing/2014/main" id="{9649C0B2-FB9B-45AE-A495-F54EF7924086}"/>
                </a:ext>
              </a:extLst>
            </p:cNvPr>
            <p:cNvSpPr/>
            <p:nvPr/>
          </p:nvSpPr>
          <p:spPr>
            <a:xfrm rot="20307744">
              <a:off x="2102558" y="2881716"/>
              <a:ext cx="3092501" cy="646331"/>
            </a:xfrm>
            <a:prstGeom prst="rect">
              <a:avLst/>
            </a:prstGeom>
          </p:spPr>
          <p:txBody>
            <a:bodyPr wrap="square">
              <a:spAutoFit/>
            </a:bodyPr>
            <a:lstStyle/>
            <a:p>
              <a:r>
                <a:rPr lang="en-GB" sz="3600" dirty="0">
                  <a:solidFill>
                    <a:srgbClr val="FF0000"/>
                  </a:solidFill>
                </a:rPr>
                <a:t>EXAMPLE</a:t>
              </a:r>
              <a:r>
                <a:rPr lang="en-GB" sz="3600" dirty="0">
                  <a:solidFill>
                    <a:srgbClr val="0070C0"/>
                  </a:solidFill>
                </a:rPr>
                <a:t> </a:t>
              </a:r>
              <a:r>
                <a:rPr lang="en-GB" sz="3600" dirty="0">
                  <a:solidFill>
                    <a:srgbClr val="FF0000"/>
                  </a:solidFill>
                </a:rPr>
                <a:t>ONLY</a:t>
              </a:r>
            </a:p>
          </p:txBody>
        </p:sp>
      </p:grpSp>
      <p:sp>
        <p:nvSpPr>
          <p:cNvPr id="4" name="TextBox 3">
            <a:extLst>
              <a:ext uri="{FF2B5EF4-FFF2-40B4-BE49-F238E27FC236}">
                <a16:creationId xmlns:a16="http://schemas.microsoft.com/office/drawing/2014/main" id="{5C39CC96-F501-45CC-A607-6632FBD18BF3}"/>
              </a:ext>
            </a:extLst>
          </p:cNvPr>
          <p:cNvSpPr txBox="1"/>
          <p:nvPr/>
        </p:nvSpPr>
        <p:spPr>
          <a:xfrm>
            <a:off x="7772400" y="1776045"/>
            <a:ext cx="3745523" cy="2677656"/>
          </a:xfrm>
          <a:prstGeom prst="rect">
            <a:avLst/>
          </a:prstGeom>
          <a:noFill/>
        </p:spPr>
        <p:txBody>
          <a:bodyPr wrap="square" rtlCol="0">
            <a:spAutoFit/>
          </a:bodyPr>
          <a:lstStyle/>
          <a:p>
            <a:r>
              <a:rPr lang="en-AU" sz="2400" dirty="0">
                <a:solidFill>
                  <a:srgbClr val="FF0000"/>
                </a:solidFill>
              </a:rPr>
              <a:t>Use T1DM and T2DM risk adjusted funnel plots on page 11 of the site report</a:t>
            </a:r>
            <a:br>
              <a:rPr lang="en-AU" sz="2400" dirty="0">
                <a:solidFill>
                  <a:srgbClr val="FF0000"/>
                </a:solidFill>
              </a:rPr>
            </a:br>
            <a:endParaRPr lang="en-AU" sz="2400" dirty="0">
              <a:solidFill>
                <a:srgbClr val="FF0000"/>
              </a:solidFill>
            </a:endParaRPr>
          </a:p>
          <a:p>
            <a:r>
              <a:rPr lang="en-AU" sz="2400" dirty="0">
                <a:solidFill>
                  <a:srgbClr val="FF0000"/>
                </a:solidFill>
              </a:rPr>
              <a:t>Information to interpret funnel plots is in the methods section on page 5</a:t>
            </a:r>
          </a:p>
        </p:txBody>
      </p:sp>
    </p:spTree>
    <p:extLst>
      <p:ext uri="{BB962C8B-B14F-4D97-AF65-F5344CB8AC3E}">
        <p14:creationId xmlns:p14="http://schemas.microsoft.com/office/powerpoint/2010/main" val="226196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DA1F-FB4E-CF42-849B-9F1084EC6765}"/>
              </a:ext>
            </a:extLst>
          </p:cNvPr>
          <p:cNvSpPr>
            <a:spLocks noGrp="1"/>
          </p:cNvSpPr>
          <p:nvPr>
            <p:ph type="title"/>
          </p:nvPr>
        </p:nvSpPr>
        <p:spPr>
          <a:xfrm>
            <a:off x="124691" y="247649"/>
            <a:ext cx="2073386" cy="433388"/>
          </a:xfrm>
        </p:spPr>
        <p:txBody>
          <a:bodyPr>
            <a:normAutofit fontScale="90000"/>
          </a:bodyPr>
          <a:lstStyle/>
          <a:p>
            <a:r>
              <a:rPr lang="en-US" sz="2800" dirty="0">
                <a:solidFill>
                  <a:schemeClr val="accent1">
                    <a:lumMod val="75000"/>
                  </a:schemeClr>
                </a:solidFill>
                <a:latin typeface="+mn-lt"/>
              </a:rPr>
              <a:t>ADCQR 2024</a:t>
            </a:r>
          </a:p>
        </p:txBody>
      </p:sp>
      <p:sp>
        <p:nvSpPr>
          <p:cNvPr id="4" name="TextBox 3">
            <a:extLst>
              <a:ext uri="{FF2B5EF4-FFF2-40B4-BE49-F238E27FC236}">
                <a16:creationId xmlns:a16="http://schemas.microsoft.com/office/drawing/2014/main" id="{B02D1A3C-D12C-9844-8BFF-37684CC057FD}"/>
              </a:ext>
            </a:extLst>
          </p:cNvPr>
          <p:cNvSpPr txBox="1"/>
          <p:nvPr/>
        </p:nvSpPr>
        <p:spPr>
          <a:xfrm>
            <a:off x="838200" y="872836"/>
            <a:ext cx="10515600" cy="769441"/>
          </a:xfrm>
          <a:prstGeom prst="rect">
            <a:avLst/>
          </a:prstGeom>
          <a:noFill/>
        </p:spPr>
        <p:txBody>
          <a:bodyPr wrap="square" rtlCol="0">
            <a:spAutoFit/>
          </a:bodyPr>
          <a:lstStyle/>
          <a:p>
            <a:r>
              <a:rPr lang="en-AU" sz="4400" b="1" dirty="0">
                <a:solidFill>
                  <a:schemeClr val="accent1">
                    <a:lumMod val="75000"/>
                  </a:schemeClr>
                </a:solidFill>
              </a:rPr>
              <a:t>Blood glucose monitoring</a:t>
            </a:r>
            <a:endParaRPr lang="en-US" sz="4400" b="1" dirty="0">
              <a:solidFill>
                <a:schemeClr val="accent1">
                  <a:lumMod val="75000"/>
                </a:schemeClr>
              </a:solidFill>
            </a:endParaRPr>
          </a:p>
        </p:txBody>
      </p:sp>
      <p:graphicFrame>
        <p:nvGraphicFramePr>
          <p:cNvPr id="5" name="Table 8">
            <a:extLst>
              <a:ext uri="{FF2B5EF4-FFF2-40B4-BE49-F238E27FC236}">
                <a16:creationId xmlns:a16="http://schemas.microsoft.com/office/drawing/2014/main" id="{2503CBE9-68A8-8A4D-829A-7F07A5C2937E}"/>
              </a:ext>
            </a:extLst>
          </p:cNvPr>
          <p:cNvGraphicFramePr>
            <a:graphicFrameLocks noGrp="1"/>
          </p:cNvGraphicFramePr>
          <p:nvPr>
            <p:extLst>
              <p:ext uri="{D42A27DB-BD31-4B8C-83A1-F6EECF244321}">
                <p14:modId xmlns:p14="http://schemas.microsoft.com/office/powerpoint/2010/main" val="3072718001"/>
              </p:ext>
            </p:extLst>
          </p:nvPr>
        </p:nvGraphicFramePr>
        <p:xfrm>
          <a:off x="971550" y="2590591"/>
          <a:ext cx="9994009" cy="2401595"/>
        </p:xfrm>
        <a:graphic>
          <a:graphicData uri="http://schemas.openxmlformats.org/drawingml/2006/table">
            <a:tbl>
              <a:tblPr firstRow="1" bandRow="1">
                <a:tableStyleId>{5C22544A-7EE6-4342-B048-85BDC9FD1C3A}</a:tableStyleId>
              </a:tblPr>
              <a:tblGrid>
                <a:gridCol w="4250032">
                  <a:extLst>
                    <a:ext uri="{9D8B030D-6E8A-4147-A177-3AD203B41FA5}">
                      <a16:colId xmlns:a16="http://schemas.microsoft.com/office/drawing/2014/main" val="2069415164"/>
                    </a:ext>
                  </a:extLst>
                </a:gridCol>
                <a:gridCol w="2820473">
                  <a:extLst>
                    <a:ext uri="{9D8B030D-6E8A-4147-A177-3AD203B41FA5}">
                      <a16:colId xmlns:a16="http://schemas.microsoft.com/office/drawing/2014/main" val="3556401742"/>
                    </a:ext>
                  </a:extLst>
                </a:gridCol>
                <a:gridCol w="2923504">
                  <a:extLst>
                    <a:ext uri="{9D8B030D-6E8A-4147-A177-3AD203B41FA5}">
                      <a16:colId xmlns:a16="http://schemas.microsoft.com/office/drawing/2014/main" val="1482773200"/>
                    </a:ext>
                  </a:extLst>
                </a:gridCol>
              </a:tblGrid>
              <a:tr h="480319">
                <a:tc>
                  <a:txBody>
                    <a:bodyPr/>
                    <a:lstStyle/>
                    <a:p>
                      <a:endParaRPr lang="en-US" sz="2200" dirty="0"/>
                    </a:p>
                  </a:txBody>
                  <a:tcP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Type 1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b="1" dirty="0"/>
                        <a:t>Type 2 </a:t>
                      </a:r>
                    </a:p>
                  </a:txBody>
                  <a:tcPr/>
                </a:tc>
                <a:extLst>
                  <a:ext uri="{0D108BD9-81ED-4DB2-BD59-A6C34878D82A}">
                    <a16:rowId xmlns:a16="http://schemas.microsoft.com/office/drawing/2014/main" val="837875277"/>
                  </a:ext>
                </a:extLst>
              </a:tr>
              <a:tr h="48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Flash/CGM monitoring only</a:t>
                      </a:r>
                    </a:p>
                  </a:txBody>
                  <a:tcPr/>
                </a:tc>
                <a:tc>
                  <a:txBody>
                    <a:bodyPr/>
                    <a:lstStyle/>
                    <a:p>
                      <a:pPr algn="ct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86968178"/>
                  </a:ext>
                </a:extLst>
              </a:tr>
              <a:tr h="480319">
                <a:tc>
                  <a:txBody>
                    <a:bodyPr/>
                    <a:lstStyle/>
                    <a:p>
                      <a:r>
                        <a:rPr lang="en-US" sz="2200" b="1" dirty="0"/>
                        <a:t>Finger pricking and Flash/CGM</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2943544796"/>
                  </a:ext>
                </a:extLst>
              </a:tr>
              <a:tr h="4803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b="1" dirty="0"/>
                        <a:t>Finger pricking only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1271268875"/>
                  </a:ext>
                </a:extLst>
              </a:tr>
              <a:tr h="480319">
                <a:tc>
                  <a:txBody>
                    <a:bodyPr/>
                    <a:lstStyle/>
                    <a:p>
                      <a:r>
                        <a:rPr lang="en-US" sz="2200" b="1" dirty="0"/>
                        <a:t>None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200" dirty="0">
                          <a:solidFill>
                            <a:srgbClr val="FF0000"/>
                          </a:solidFill>
                        </a:rPr>
                        <a:t>Insert %</a:t>
                      </a:r>
                    </a:p>
                  </a:txBody>
                  <a:tcPr/>
                </a:tc>
                <a:extLst>
                  <a:ext uri="{0D108BD9-81ED-4DB2-BD59-A6C34878D82A}">
                    <a16:rowId xmlns:a16="http://schemas.microsoft.com/office/drawing/2014/main" val="3355973504"/>
                  </a:ext>
                </a:extLst>
              </a:tr>
            </a:tbl>
          </a:graphicData>
        </a:graphic>
      </p:graphicFrame>
      <p:pic>
        <p:nvPicPr>
          <p:cNvPr id="7" name="Picture 6" descr="Text&#10;&#10;Description automatically generated">
            <a:extLst>
              <a:ext uri="{FF2B5EF4-FFF2-40B4-BE49-F238E27FC236}">
                <a16:creationId xmlns:a16="http://schemas.microsoft.com/office/drawing/2014/main" id="{2EF74186-9BBB-694F-98ED-8A362767BBC3}"/>
              </a:ext>
            </a:extLst>
          </p:cNvPr>
          <p:cNvPicPr>
            <a:picLocks noChangeAspect="1"/>
          </p:cNvPicPr>
          <p:nvPr/>
        </p:nvPicPr>
        <p:blipFill>
          <a:blip r:embed="rId2"/>
          <a:stretch>
            <a:fillRect/>
          </a:stretch>
        </p:blipFill>
        <p:spPr>
          <a:xfrm>
            <a:off x="7085371" y="681037"/>
            <a:ext cx="1031182" cy="1013747"/>
          </a:xfrm>
          <a:prstGeom prst="rect">
            <a:avLst/>
          </a:prstGeom>
        </p:spPr>
      </p:pic>
      <p:sp>
        <p:nvSpPr>
          <p:cNvPr id="3" name="TextBox 2">
            <a:extLst>
              <a:ext uri="{FF2B5EF4-FFF2-40B4-BE49-F238E27FC236}">
                <a16:creationId xmlns:a16="http://schemas.microsoft.com/office/drawing/2014/main" id="{E69153D3-96A4-4023-B784-443B1B61C13B}"/>
              </a:ext>
            </a:extLst>
          </p:cNvPr>
          <p:cNvSpPr txBox="1"/>
          <p:nvPr/>
        </p:nvSpPr>
        <p:spPr>
          <a:xfrm>
            <a:off x="3884735" y="5509868"/>
            <a:ext cx="4686300" cy="369332"/>
          </a:xfrm>
          <a:prstGeom prst="rect">
            <a:avLst/>
          </a:prstGeom>
          <a:noFill/>
        </p:spPr>
        <p:txBody>
          <a:bodyPr wrap="square" rtlCol="0">
            <a:spAutoFit/>
          </a:bodyPr>
          <a:lstStyle/>
          <a:p>
            <a:pPr algn="ctr"/>
            <a:r>
              <a:rPr lang="en-AU" dirty="0">
                <a:solidFill>
                  <a:srgbClr val="FF0000"/>
                </a:solidFill>
              </a:rPr>
              <a:t>Please refer to page 12 and 13 of the site report</a:t>
            </a:r>
          </a:p>
        </p:txBody>
      </p:sp>
    </p:spTree>
    <p:extLst>
      <p:ext uri="{BB962C8B-B14F-4D97-AF65-F5344CB8AC3E}">
        <p14:creationId xmlns:p14="http://schemas.microsoft.com/office/powerpoint/2010/main" val="197175327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13343</TotalTime>
  <Words>2490</Words>
  <Application>Microsoft Office PowerPoint</Application>
  <PresentationFormat>Widescreen</PresentationFormat>
  <Paragraphs>713</Paragraphs>
  <Slides>38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Arial Narrow</vt:lpstr>
      <vt:lpstr>Calibri</vt:lpstr>
      <vt:lpstr>Calibri Light</vt:lpstr>
      <vt:lpstr>Office Theme</vt:lpstr>
      <vt:lpstr>Australian Diabetes Clinical Quality Registry (ADCQR) Results 2024</vt:lpstr>
      <vt:lpstr>PowerPoint Presentation</vt:lpstr>
      <vt:lpstr>ADCQR 2024</vt:lpstr>
      <vt:lpstr>ADCQR 2024</vt:lpstr>
      <vt:lpstr>ADCQR 2024</vt:lpstr>
      <vt:lpstr>ADCQR 2024</vt:lpstr>
      <vt:lpstr>PowerPoint Presentation</vt:lpstr>
      <vt:lpstr>PowerPoint Presentation</vt:lpstr>
      <vt:lpstr>ADCQR 2024</vt:lpstr>
      <vt:lpstr>ADCQR 2024</vt:lpstr>
      <vt:lpstr>ADCQR 2024</vt:lpstr>
      <vt:lpstr>Blood pressure   </vt:lpstr>
      <vt:lpstr>Clinical variation in blood pressure control – T1DM/T2DM</vt:lpstr>
      <vt:lpstr>ADCQR 2024</vt:lpstr>
      <vt:lpstr>ADCQR 2024</vt:lpstr>
      <vt:lpstr>ADCQR 2024</vt:lpstr>
      <vt:lpstr> Lipids data &amp; medications – Type 1 </vt:lpstr>
      <vt:lpstr> Lipids data &amp; medications – Type 2</vt:lpstr>
      <vt:lpstr>Clinical variation in lipids control</vt:lpstr>
      <vt:lpstr>PowerPoint Presentation</vt:lpstr>
      <vt:lpstr>PowerPoint Presentation</vt:lpstr>
      <vt:lpstr>PowerPoint Presentation</vt:lpstr>
      <vt:lpstr>PowerPoint Presentation</vt:lpstr>
      <vt:lpstr>ADCQR 2024</vt:lpstr>
      <vt:lpstr>ADCQR 2024</vt:lpstr>
      <vt:lpstr>ADCQR 2024</vt:lpstr>
      <vt:lpstr>ADCQR 2024</vt:lpstr>
      <vt:lpstr>ADCQR 2024</vt:lpstr>
      <vt:lpstr>ADCQR 2024</vt:lpstr>
      <vt:lpstr>ADCQR 2024</vt:lpstr>
      <vt:lpstr>ADCQR 2024</vt:lpstr>
      <vt:lpstr>ADCQR 2024</vt:lpstr>
      <vt:lpstr>ADCQR 2024</vt:lpstr>
      <vt:lpstr>ADCQR 2024</vt:lpstr>
      <vt:lpstr>ADCQR 2024</vt:lpstr>
      <vt:lpstr>ADCQR 2024</vt:lpstr>
      <vt:lpstr>ADCQR 2024</vt:lpstr>
      <vt:lpstr>ADCQR 2024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Quigley</dc:creator>
  <cp:lastModifiedBy>Mahima Choudhary</cp:lastModifiedBy>
  <cp:revision>104</cp:revision>
  <cp:lastPrinted>2022-12-06T04:35:43Z</cp:lastPrinted>
  <dcterms:created xsi:type="dcterms:W3CDTF">2021-11-11T06:56:40Z</dcterms:created>
  <dcterms:modified xsi:type="dcterms:W3CDTF">2024-11-26T05:15:55Z</dcterms:modified>
</cp:coreProperties>
</file>